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32405638" cy="43205400"/>
  <p:notesSz cx="6858000" cy="9144000"/>
  <p:defaultTextStyle>
    <a:defPPr>
      <a:defRPr lang="en-US"/>
    </a:defPPr>
    <a:lvl1pPr marL="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8" y="8600"/>
      </p:cViewPr>
      <p:guideLst>
        <p:guide orient="horz" pos="13608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"/>
          <c:y val="0.135514647594796"/>
          <c:w val="0.889774175182145"/>
          <c:h val="0.86247466199645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0.09</c:v>
                </c:pt>
                <c:pt idx="1">
                  <c:v>0.91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0.34476</cdr:x>
      <cdr:y>0.17793</cdr:y>
    </cdr:from>
    <cdr:to>
      <cdr:x>0.90141</cdr:x>
      <cdr:y>0.27207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17351" y="715390"/>
          <a:ext cx="2288504" cy="378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dirty="0" err="1" smtClean="0"/>
            <a:t>Recidiva</a:t>
          </a:r>
          <a:r>
            <a:rPr lang="en-US" sz="2400" dirty="0" smtClean="0"/>
            <a:t> 9%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3" y="13421680"/>
            <a:ext cx="27544792" cy="9261158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46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EDB4-BBF2-884C-BBF9-B520E60E85EF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4B9-B482-0241-A584-7F711FBC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9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EDB4-BBF2-884C-BBF9-B520E60E85EF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4B9-B482-0241-A584-7F711FBC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0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264486" y="10901365"/>
            <a:ext cx="25834495" cy="232249028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4126" y="10901365"/>
            <a:ext cx="76980266" cy="232249028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EDB4-BBF2-884C-BBF9-B520E60E85EF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4B9-B482-0241-A584-7F711FBC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EDB4-BBF2-884C-BBF9-B520E60E85EF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4B9-B482-0241-A584-7F711FBC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6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2" y="27763473"/>
            <a:ext cx="27544792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2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EDB4-BBF2-884C-BBF9-B520E60E85EF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4B9-B482-0241-A584-7F711FBC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8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2" y="10081263"/>
            <a:ext cx="14312490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66" y="10081263"/>
            <a:ext cx="14312490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EDB4-BBF2-884C-BBF9-B520E60E85EF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4B9-B482-0241-A584-7F711FBC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0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9671212"/>
            <a:ext cx="14318118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16" y="9671212"/>
            <a:ext cx="1432374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16" y="13701713"/>
            <a:ext cx="1432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EDB4-BBF2-884C-BBF9-B520E60E85EF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4B9-B482-0241-A584-7F711FBC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4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EDB4-BBF2-884C-BBF9-B520E60E85EF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4B9-B482-0241-A584-7F711FBC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8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EDB4-BBF2-884C-BBF9-B520E60E85EF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4B9-B482-0241-A584-7F711FBC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6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1720215"/>
            <a:ext cx="10661232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3" y="9041133"/>
            <a:ext cx="10661232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EDB4-BBF2-884C-BBF9-B520E60E85EF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4B9-B482-0241-A584-7F711FBC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2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2" y="30243780"/>
            <a:ext cx="19443383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2" y="3860483"/>
            <a:ext cx="19443383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2" y="33814229"/>
            <a:ext cx="19443383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EDB4-BBF2-884C-BBF9-B520E60E85EF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4B9-B482-0241-A584-7F711FBC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6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10081263"/>
            <a:ext cx="29165074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FEDB4-BBF2-884C-BBF9-B520E60E85EF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7" y="40045008"/>
            <a:ext cx="1026178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D14B9-B482-0241-A584-7F711FBC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2160270" rtl="0" eaLnBrk="1" latinLnBrk="0" hangingPunct="1">
        <a:spcBef>
          <a:spcPct val="20000"/>
        </a:spcBef>
        <a:buFont typeface="Arial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2160270" rtl="0" eaLnBrk="1" latinLnBrk="0" hangingPunct="1">
        <a:spcBef>
          <a:spcPct val="20000"/>
        </a:spcBef>
        <a:buFont typeface="Arial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2160270" rtl="0" eaLnBrk="1" latinLnBrk="0" hangingPunct="1">
        <a:spcBef>
          <a:spcPct val="20000"/>
        </a:spcBef>
        <a:buFont typeface="Arial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2160270" rtl="0" eaLnBrk="1" latinLnBrk="0" hangingPunct="1">
        <a:spcBef>
          <a:spcPct val="20000"/>
        </a:spcBef>
        <a:buFont typeface="Arial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2160270" rtl="0" eaLnBrk="1" latinLnBrk="0" hangingPunct="1">
        <a:spcBef>
          <a:spcPct val="20000"/>
        </a:spcBef>
        <a:buFont typeface="Arial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g"/><Relationship Id="rId1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8" Type="http://schemas.openxmlformats.org/officeDocument/2006/relationships/image" Target="../media/image5.jpg"/><Relationship Id="rId9" Type="http://schemas.openxmlformats.org/officeDocument/2006/relationships/image" Target="../media/image6.jpg"/><Relationship Id="rId10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627364" y="1447900"/>
            <a:ext cx="20778276" cy="4016464"/>
          </a:xfrm>
          <a:prstGeom prst="rect">
            <a:avLst/>
          </a:prstGeom>
        </p:spPr>
        <p:txBody>
          <a:bodyPr wrap="square" lIns="91424" tIns="45710" rIns="91424" bIns="4571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Experiencia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 del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M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étodo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Ponseti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 en PEVAC en el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Hospital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Regional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Materno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Infantil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Monterrey</a:t>
            </a:r>
            <a:r>
              <a:rPr lang="en-US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.       </a:t>
            </a:r>
            <a:endParaRPr lang="en-US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pic>
        <p:nvPicPr>
          <p:cNvPr id="12" name="Picture 11" descr="ssn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0" y="1470543"/>
            <a:ext cx="8235005" cy="3860155"/>
          </a:xfrm>
          <a:prstGeom prst="rect">
            <a:avLst/>
          </a:prstGeom>
          <a:ln w="38100" cmpd="sng">
            <a:solidFill>
              <a:srgbClr val="17375E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9760132" y="5865439"/>
            <a:ext cx="21592617" cy="1538863"/>
          </a:xfrm>
          <a:prstGeom prst="rect">
            <a:avLst/>
          </a:prstGeom>
          <a:solidFill>
            <a:schemeClr val="lt1">
              <a:alpha val="4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4" tIns="45710" rIns="91424" bIns="45710" rtlCol="0">
            <a:spAutoFit/>
          </a:bodyPr>
          <a:lstStyle/>
          <a:p>
            <a:pPr algn="ctr"/>
            <a:r>
              <a:rPr lang="en-US" sz="4700" dirty="0" err="1"/>
              <a:t>Dra</a:t>
            </a:r>
            <a:r>
              <a:rPr lang="en-US" sz="4700" dirty="0"/>
              <a:t>. Luz Gabriela Villarreal Rivera Dr. Marco Antonio </a:t>
            </a:r>
            <a:r>
              <a:rPr lang="en-US" sz="4700" dirty="0" err="1"/>
              <a:t>Ascacio</a:t>
            </a:r>
            <a:r>
              <a:rPr lang="en-US" sz="4700" dirty="0"/>
              <a:t> </a:t>
            </a:r>
            <a:r>
              <a:rPr lang="en-US" sz="4700" dirty="0" err="1"/>
              <a:t>Solís</a:t>
            </a:r>
            <a:r>
              <a:rPr lang="en-US" sz="4700" dirty="0"/>
              <a:t>,                                </a:t>
            </a:r>
            <a:r>
              <a:rPr lang="en-US" sz="4700" dirty="0" smtClean="0"/>
              <a:t>    Dr</a:t>
            </a:r>
            <a:r>
              <a:rPr lang="en-US" sz="4700" dirty="0"/>
              <a:t>. Santos Serna Santana, Dr. Carlo Rivera, Dr. Jorge Garza </a:t>
            </a:r>
            <a:r>
              <a:rPr lang="en-US" sz="4700" dirty="0" err="1"/>
              <a:t>Martínez</a:t>
            </a:r>
            <a:r>
              <a:rPr lang="en-US" sz="470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760" y="7657494"/>
            <a:ext cx="7754622" cy="1107975"/>
          </a:xfrm>
          <a:prstGeom prst="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4" tIns="45710" rIns="91424" bIns="4571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INTRODUCCION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64931" y="10197508"/>
            <a:ext cx="21592617" cy="1400363"/>
          </a:xfrm>
          <a:prstGeom prst="rect">
            <a:avLst/>
          </a:prstGeom>
          <a:noFill/>
        </p:spPr>
        <p:txBody>
          <a:bodyPr wrap="square" lIns="91424" tIns="45710" rIns="91424" bIns="45710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217330" y="10349911"/>
            <a:ext cx="21592617" cy="1400363"/>
          </a:xfrm>
          <a:prstGeom prst="rect">
            <a:avLst/>
          </a:prstGeom>
          <a:noFill/>
        </p:spPr>
        <p:txBody>
          <a:bodyPr wrap="square" lIns="91424" tIns="45710" rIns="91424" bIns="45710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002514" y="24726692"/>
            <a:ext cx="21592617" cy="1400363"/>
          </a:xfrm>
          <a:prstGeom prst="rect">
            <a:avLst/>
          </a:prstGeom>
          <a:noFill/>
        </p:spPr>
        <p:txBody>
          <a:bodyPr wrap="square" lIns="91424" tIns="45710" rIns="91424" bIns="45710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0516" y="17355162"/>
            <a:ext cx="5147468" cy="1107975"/>
          </a:xfrm>
          <a:prstGeom prst="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4" tIns="45710" rIns="91424" bIns="4571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OBJETIVO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5007" y="19030729"/>
            <a:ext cx="12395735" cy="2123638"/>
          </a:xfrm>
          <a:prstGeom prst="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4" tIns="45710" rIns="91424" bIns="45710">
            <a:spAutoFit/>
          </a:bodyPr>
          <a:lstStyle/>
          <a:p>
            <a:r>
              <a:rPr lang="en-US" sz="4400" dirty="0" err="1"/>
              <a:t>Reportar</a:t>
            </a:r>
            <a:r>
              <a:rPr lang="en-US" sz="4400" dirty="0"/>
              <a:t> la </a:t>
            </a:r>
            <a:r>
              <a:rPr lang="en-US" sz="4400" dirty="0" err="1"/>
              <a:t>experiencia</a:t>
            </a:r>
            <a:r>
              <a:rPr lang="en-US" sz="4400" dirty="0"/>
              <a:t> y </a:t>
            </a:r>
            <a:r>
              <a:rPr lang="en-US" sz="4400" dirty="0" err="1"/>
              <a:t>eficacia</a:t>
            </a:r>
            <a:r>
              <a:rPr lang="en-US" sz="4400" dirty="0"/>
              <a:t> del </a:t>
            </a:r>
            <a:r>
              <a:rPr lang="en-US" sz="4400" dirty="0" err="1"/>
              <a:t>método</a:t>
            </a:r>
            <a:r>
              <a:rPr lang="en-US" sz="4400" dirty="0"/>
              <a:t> de </a:t>
            </a:r>
            <a:r>
              <a:rPr lang="en-US" sz="4400" dirty="0" err="1"/>
              <a:t>Ponseti</a:t>
            </a:r>
            <a:r>
              <a:rPr lang="en-US" sz="4400" dirty="0"/>
              <a:t> en </a:t>
            </a:r>
            <a:r>
              <a:rPr lang="en-US" sz="4400" dirty="0" err="1"/>
              <a:t>pacientes</a:t>
            </a:r>
            <a:r>
              <a:rPr lang="en-US" sz="4400" dirty="0"/>
              <a:t> con PEVAC </a:t>
            </a:r>
            <a:r>
              <a:rPr lang="en-US" sz="4400" dirty="0" smtClean="0"/>
              <a:t> en el Hospital Regional </a:t>
            </a:r>
            <a:r>
              <a:rPr lang="en-US" sz="4400" dirty="0" err="1" smtClean="0"/>
              <a:t>Materno</a:t>
            </a:r>
            <a:r>
              <a:rPr lang="en-US" sz="4400" dirty="0" smtClean="0"/>
              <a:t> </a:t>
            </a:r>
            <a:r>
              <a:rPr lang="en-US" sz="4400" dirty="0" err="1" smtClean="0"/>
              <a:t>Infantil</a:t>
            </a:r>
            <a:r>
              <a:rPr lang="en-US" sz="4400" dirty="0" smtClean="0"/>
              <a:t> de Monterrey N.L.</a:t>
            </a:r>
            <a:endParaRPr lang="en-US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629049" y="21950585"/>
            <a:ext cx="10957604" cy="1107975"/>
          </a:xfrm>
          <a:prstGeom prst="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4" tIns="45710" rIns="91424" bIns="4571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MATERIAL Y MÉTODOS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049" y="23614015"/>
            <a:ext cx="14382684" cy="1535802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4" tIns="45710" rIns="91424" bIns="45710" rtlCol="0">
            <a:spAutoFit/>
          </a:bodyPr>
          <a:lstStyle/>
          <a:p>
            <a:r>
              <a:rPr lang="en-US" sz="4400" dirty="0"/>
              <a:t>Se </a:t>
            </a:r>
            <a:r>
              <a:rPr lang="en-US" sz="4400" dirty="0" err="1"/>
              <a:t>revisaron</a:t>
            </a:r>
            <a:r>
              <a:rPr lang="en-US" sz="4400" dirty="0"/>
              <a:t> </a:t>
            </a:r>
            <a:r>
              <a:rPr lang="en-US" sz="4400" dirty="0" err="1" smtClean="0"/>
              <a:t>expedientes</a:t>
            </a:r>
            <a:r>
              <a:rPr lang="en-US" sz="4400" dirty="0" smtClean="0"/>
              <a:t> de </a:t>
            </a:r>
            <a:r>
              <a:rPr lang="en-US" sz="4400" dirty="0" err="1"/>
              <a:t>pacientes</a:t>
            </a:r>
            <a:r>
              <a:rPr lang="en-US" sz="4400" dirty="0"/>
              <a:t> con </a:t>
            </a:r>
            <a:r>
              <a:rPr lang="en-US" sz="4400" dirty="0" smtClean="0"/>
              <a:t>PEVAC </a:t>
            </a:r>
            <a:r>
              <a:rPr lang="en-US" sz="4400" dirty="0" err="1" smtClean="0"/>
              <a:t>manejados</a:t>
            </a:r>
            <a:r>
              <a:rPr lang="en-US" sz="4400" dirty="0" smtClean="0"/>
              <a:t> con el </a:t>
            </a:r>
            <a:r>
              <a:rPr lang="en-US" sz="4400" dirty="0" err="1" smtClean="0"/>
              <a:t>método</a:t>
            </a:r>
            <a:r>
              <a:rPr lang="en-US" sz="4400" dirty="0" smtClean="0"/>
              <a:t> de </a:t>
            </a:r>
            <a:r>
              <a:rPr lang="en-US" sz="4400" dirty="0" err="1" smtClean="0"/>
              <a:t>Ponseti</a:t>
            </a:r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err="1" smtClean="0"/>
              <a:t>Incluyeron</a:t>
            </a:r>
            <a:r>
              <a:rPr lang="en-US" sz="4400" dirty="0" smtClean="0"/>
              <a:t>: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err="1" smtClean="0"/>
              <a:t>Pacientes</a:t>
            </a:r>
            <a:r>
              <a:rPr lang="en-US" sz="4400" dirty="0" smtClean="0"/>
              <a:t> </a:t>
            </a:r>
            <a:r>
              <a:rPr lang="en-US" sz="4400" dirty="0" err="1" smtClean="0"/>
              <a:t>tratados</a:t>
            </a:r>
            <a:r>
              <a:rPr lang="en-US" sz="4400" dirty="0" smtClean="0"/>
              <a:t> en HRMI del </a:t>
            </a:r>
            <a:r>
              <a:rPr lang="en-US" sz="4400" dirty="0" err="1" smtClean="0"/>
              <a:t>año</a:t>
            </a:r>
            <a:r>
              <a:rPr lang="en-US" sz="4400" smtClean="0"/>
              <a:t> </a:t>
            </a:r>
            <a:r>
              <a:rPr lang="en-US" sz="4400" smtClean="0"/>
              <a:t>2010 </a:t>
            </a:r>
            <a:r>
              <a:rPr lang="en-US" sz="4400" dirty="0" smtClean="0"/>
              <a:t>a la </a:t>
            </a:r>
            <a:r>
              <a:rPr lang="en-US" sz="4400" dirty="0" err="1" smtClean="0"/>
              <a:t>fecha</a:t>
            </a:r>
            <a:r>
              <a:rPr lang="en-US" sz="4400" dirty="0" smtClean="0"/>
              <a:t>.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err="1" smtClean="0"/>
              <a:t>Pacientes</a:t>
            </a:r>
            <a:r>
              <a:rPr lang="en-US" sz="4400" dirty="0" smtClean="0"/>
              <a:t> con </a:t>
            </a:r>
            <a:r>
              <a:rPr lang="en-US" sz="4400" dirty="0" err="1" smtClean="0"/>
              <a:t>expediente</a:t>
            </a:r>
            <a:r>
              <a:rPr lang="en-US" sz="4400" dirty="0" smtClean="0"/>
              <a:t> </a:t>
            </a:r>
            <a:r>
              <a:rPr lang="en-US" sz="4400" dirty="0" err="1" smtClean="0"/>
              <a:t>clínico</a:t>
            </a:r>
            <a:r>
              <a:rPr lang="en-US" sz="4400" dirty="0" smtClean="0"/>
              <a:t> </a:t>
            </a:r>
            <a:r>
              <a:rPr lang="en-US" sz="4400" dirty="0" err="1" smtClean="0"/>
              <a:t>completo</a:t>
            </a:r>
            <a:endParaRPr lang="en-US" sz="4400" dirty="0" smtClean="0"/>
          </a:p>
          <a:p>
            <a:r>
              <a:rPr lang="en-US" sz="4400" dirty="0" err="1" smtClean="0"/>
              <a:t>Excluyeron</a:t>
            </a:r>
            <a:r>
              <a:rPr lang="en-US" sz="4400" dirty="0" smtClean="0"/>
              <a:t>: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err="1" smtClean="0"/>
              <a:t>Pacientes</a:t>
            </a:r>
            <a:r>
              <a:rPr lang="en-US" sz="4400" dirty="0" smtClean="0"/>
              <a:t> con pie </a:t>
            </a:r>
            <a:r>
              <a:rPr lang="en-US" sz="4400" dirty="0" err="1" smtClean="0"/>
              <a:t>equino</a:t>
            </a:r>
            <a:r>
              <a:rPr lang="en-US" sz="4400" dirty="0" smtClean="0"/>
              <a:t> </a:t>
            </a:r>
            <a:r>
              <a:rPr lang="en-US" sz="4400" dirty="0" err="1" smtClean="0"/>
              <a:t>varo</a:t>
            </a:r>
            <a:r>
              <a:rPr lang="en-US" sz="4400" dirty="0" smtClean="0"/>
              <a:t> </a:t>
            </a:r>
            <a:r>
              <a:rPr lang="en-US" sz="4400" dirty="0" err="1" smtClean="0"/>
              <a:t>aducto</a:t>
            </a:r>
            <a:r>
              <a:rPr lang="en-US" sz="4400" dirty="0" smtClean="0"/>
              <a:t> </a:t>
            </a:r>
            <a:r>
              <a:rPr lang="en-US" sz="4400" dirty="0" err="1" smtClean="0"/>
              <a:t>sindromáticos</a:t>
            </a:r>
            <a:endParaRPr lang="en-US" sz="4400" dirty="0" smtClean="0"/>
          </a:p>
          <a:p>
            <a:pPr marL="571500" indent="-571500">
              <a:buFont typeface="Arial"/>
              <a:buChar char="•"/>
            </a:pPr>
            <a:r>
              <a:rPr lang="en-US" sz="4400" dirty="0" err="1" smtClean="0"/>
              <a:t>Pacientes</a:t>
            </a:r>
            <a:r>
              <a:rPr lang="en-US" sz="4400" dirty="0" smtClean="0"/>
              <a:t> </a:t>
            </a:r>
            <a:r>
              <a:rPr lang="en-US" sz="4400" dirty="0" err="1" smtClean="0"/>
              <a:t>manejados</a:t>
            </a:r>
            <a:r>
              <a:rPr lang="en-US" sz="4400" dirty="0" smtClean="0"/>
              <a:t> con </a:t>
            </a:r>
            <a:r>
              <a:rPr lang="en-US" sz="4400" dirty="0" err="1" smtClean="0"/>
              <a:t>cirugía</a:t>
            </a:r>
            <a:r>
              <a:rPr lang="en-US" sz="4400" dirty="0" smtClean="0"/>
              <a:t> de LPM </a:t>
            </a:r>
            <a:r>
              <a:rPr lang="en-US" sz="4400" dirty="0" err="1" smtClean="0"/>
              <a:t>previa</a:t>
            </a:r>
            <a:r>
              <a:rPr lang="en-US" sz="4400" dirty="0" smtClean="0"/>
              <a:t>.</a:t>
            </a:r>
          </a:p>
          <a:p>
            <a:endParaRPr lang="en-US" sz="4400" dirty="0" smtClean="0"/>
          </a:p>
          <a:p>
            <a:r>
              <a:rPr lang="en-US" sz="4400" dirty="0" smtClean="0"/>
              <a:t>Se </a:t>
            </a:r>
            <a:r>
              <a:rPr lang="en-US" sz="4400" dirty="0" err="1" smtClean="0"/>
              <a:t>encontró</a:t>
            </a:r>
            <a:r>
              <a:rPr lang="en-US" sz="4400" dirty="0" smtClean="0"/>
              <a:t> </a:t>
            </a:r>
            <a:r>
              <a:rPr lang="en-US" sz="4400" dirty="0" err="1" smtClean="0"/>
              <a:t>registro</a:t>
            </a:r>
            <a:r>
              <a:rPr lang="en-US" sz="4400" dirty="0" smtClean="0"/>
              <a:t> de 51 </a:t>
            </a:r>
            <a:r>
              <a:rPr lang="en-US" sz="4400" dirty="0" err="1" smtClean="0"/>
              <a:t>pacientes</a:t>
            </a:r>
            <a:endParaRPr lang="en-US" sz="4400" dirty="0" smtClean="0"/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Se </a:t>
            </a:r>
            <a:r>
              <a:rPr lang="en-US" sz="4400" dirty="0" err="1" smtClean="0"/>
              <a:t>incluyeron</a:t>
            </a:r>
            <a:r>
              <a:rPr lang="en-US" sz="4400" dirty="0" smtClean="0"/>
              <a:t> 40 </a:t>
            </a:r>
            <a:r>
              <a:rPr lang="en-US" sz="4400" dirty="0" err="1" smtClean="0"/>
              <a:t>paceintes</a:t>
            </a:r>
            <a:r>
              <a:rPr lang="en-US" sz="4400" dirty="0" smtClean="0"/>
              <a:t> </a:t>
            </a:r>
            <a:r>
              <a:rPr lang="en-US" sz="4400" dirty="0" err="1" smtClean="0"/>
              <a:t>estudiandose</a:t>
            </a:r>
            <a:r>
              <a:rPr lang="en-US" sz="4400" dirty="0" smtClean="0"/>
              <a:t> 54 pies en total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Se </a:t>
            </a:r>
            <a:r>
              <a:rPr lang="en-US" sz="4400" dirty="0" err="1" smtClean="0"/>
              <a:t>excluyeron</a:t>
            </a:r>
            <a:r>
              <a:rPr lang="en-US" sz="4400" dirty="0" smtClean="0"/>
              <a:t> 11 </a:t>
            </a:r>
            <a:r>
              <a:rPr lang="en-US" sz="4400" dirty="0" err="1" smtClean="0"/>
              <a:t>pacientes</a:t>
            </a:r>
            <a:r>
              <a:rPr lang="en-US" sz="4400" dirty="0" smtClean="0"/>
              <a:t> </a:t>
            </a:r>
            <a:r>
              <a:rPr lang="en-US" sz="4400" dirty="0" err="1" smtClean="0"/>
              <a:t>por</a:t>
            </a:r>
            <a:r>
              <a:rPr lang="en-US" sz="4400" dirty="0" smtClean="0"/>
              <a:t> </a:t>
            </a:r>
            <a:r>
              <a:rPr lang="en-US" sz="4400" dirty="0" err="1" smtClean="0"/>
              <a:t>presentar</a:t>
            </a:r>
            <a:r>
              <a:rPr lang="en-US" sz="4400" dirty="0" smtClean="0"/>
              <a:t> </a:t>
            </a:r>
            <a:r>
              <a:rPr lang="en-US" sz="4400" dirty="0" err="1" smtClean="0"/>
              <a:t>cirugía</a:t>
            </a:r>
            <a:r>
              <a:rPr lang="en-US" sz="4400" dirty="0" smtClean="0"/>
              <a:t> LPM </a:t>
            </a:r>
            <a:r>
              <a:rPr lang="en-US" sz="4400" dirty="0" err="1" smtClean="0"/>
              <a:t>previa</a:t>
            </a:r>
            <a:r>
              <a:rPr lang="en-US" sz="4400" dirty="0" smtClean="0"/>
              <a:t> o </a:t>
            </a:r>
            <a:r>
              <a:rPr lang="en-US" sz="4400" dirty="0" err="1" smtClean="0"/>
              <a:t>por</a:t>
            </a:r>
            <a:r>
              <a:rPr lang="en-US" sz="4400" dirty="0" smtClean="0"/>
              <a:t> </a:t>
            </a:r>
            <a:r>
              <a:rPr lang="en-US" sz="4400" dirty="0" err="1" smtClean="0"/>
              <a:t>ser</a:t>
            </a:r>
            <a:r>
              <a:rPr lang="en-US" sz="4400" dirty="0" smtClean="0"/>
              <a:t> </a:t>
            </a:r>
            <a:r>
              <a:rPr lang="en-US" sz="4400" dirty="0" err="1" smtClean="0"/>
              <a:t>sindromáticos</a:t>
            </a:r>
            <a:r>
              <a:rPr lang="en-US" sz="4400" dirty="0" smtClean="0"/>
              <a:t>.</a:t>
            </a:r>
          </a:p>
          <a:p>
            <a:pPr marL="571500" indent="-571500">
              <a:buFont typeface="Arial"/>
              <a:buChar char="•"/>
            </a:pPr>
            <a:endParaRPr lang="en-US" sz="4400" dirty="0"/>
          </a:p>
          <a:p>
            <a:r>
              <a:rPr lang="en-US" sz="4400" dirty="0" smtClean="0"/>
              <a:t>Se </a:t>
            </a:r>
            <a:r>
              <a:rPr lang="en-US" sz="4400" dirty="0" err="1" smtClean="0"/>
              <a:t>documentaron</a:t>
            </a:r>
            <a:r>
              <a:rPr lang="en-US" sz="4400" dirty="0" smtClean="0"/>
              <a:t> variables de </a:t>
            </a:r>
            <a:r>
              <a:rPr lang="en-US" sz="4400" dirty="0" err="1"/>
              <a:t>género</a:t>
            </a:r>
            <a:r>
              <a:rPr lang="en-US" sz="4400" dirty="0"/>
              <a:t>, </a:t>
            </a:r>
            <a:r>
              <a:rPr lang="en-US" sz="4400" dirty="0" err="1"/>
              <a:t>lado</a:t>
            </a:r>
            <a:r>
              <a:rPr lang="en-US" sz="4400" dirty="0"/>
              <a:t> </a:t>
            </a:r>
            <a:r>
              <a:rPr lang="en-US" sz="4400" dirty="0" err="1"/>
              <a:t>afectado</a:t>
            </a:r>
            <a:r>
              <a:rPr lang="en-US" sz="4400" dirty="0"/>
              <a:t>, </a:t>
            </a:r>
            <a:r>
              <a:rPr lang="en-US" sz="4400" dirty="0" err="1" smtClean="0"/>
              <a:t>número</a:t>
            </a:r>
            <a:r>
              <a:rPr lang="en-US" sz="4400" dirty="0" smtClean="0"/>
              <a:t> </a:t>
            </a:r>
            <a:r>
              <a:rPr lang="en-US" sz="4400" dirty="0"/>
              <a:t>de </a:t>
            </a:r>
            <a:r>
              <a:rPr lang="en-US" sz="4400" dirty="0" err="1"/>
              <a:t>yesos</a:t>
            </a:r>
            <a:r>
              <a:rPr lang="en-US" sz="4400" dirty="0"/>
              <a:t>, </a:t>
            </a:r>
            <a:r>
              <a:rPr lang="en-US" sz="4400" dirty="0" err="1"/>
              <a:t>puntuación</a:t>
            </a:r>
            <a:r>
              <a:rPr lang="en-US" sz="4400" dirty="0"/>
              <a:t> del </a:t>
            </a:r>
            <a:r>
              <a:rPr lang="en-US" sz="4400" dirty="0" err="1"/>
              <a:t>Pirani</a:t>
            </a:r>
            <a:r>
              <a:rPr lang="en-US" sz="4400" dirty="0"/>
              <a:t> al </a:t>
            </a:r>
            <a:r>
              <a:rPr lang="en-US" sz="4400" dirty="0" err="1" smtClean="0"/>
              <a:t>inicio</a:t>
            </a:r>
            <a:r>
              <a:rPr lang="en-US" sz="4400" dirty="0" smtClean="0"/>
              <a:t> y </a:t>
            </a:r>
            <a:r>
              <a:rPr lang="en-US" sz="4400" dirty="0" err="1" smtClean="0"/>
              <a:t>prequirúrgico</a:t>
            </a:r>
            <a:r>
              <a:rPr lang="en-US" sz="4400" dirty="0" smtClean="0"/>
              <a:t>, </a:t>
            </a:r>
            <a:r>
              <a:rPr lang="en-US" sz="4400" dirty="0" err="1"/>
              <a:t>número</a:t>
            </a:r>
            <a:r>
              <a:rPr lang="en-US" sz="4400" dirty="0"/>
              <a:t> de </a:t>
            </a:r>
            <a:r>
              <a:rPr lang="en-US" sz="4400" dirty="0" err="1"/>
              <a:t>recidivas</a:t>
            </a:r>
            <a:r>
              <a:rPr lang="en-US" sz="4400" dirty="0"/>
              <a:t>, </a:t>
            </a:r>
            <a:r>
              <a:rPr lang="en-US" sz="4400" dirty="0" err="1"/>
              <a:t>complicaciones</a:t>
            </a:r>
            <a:r>
              <a:rPr lang="en-US" sz="4400" dirty="0"/>
              <a:t> y ROM´s en </a:t>
            </a:r>
            <a:r>
              <a:rPr lang="en-US" sz="4400" dirty="0" err="1"/>
              <a:t>su</a:t>
            </a:r>
            <a:r>
              <a:rPr lang="en-US" sz="4400" dirty="0"/>
              <a:t> </a:t>
            </a:r>
            <a:r>
              <a:rPr lang="en-US" sz="4400" dirty="0" err="1"/>
              <a:t>última</a:t>
            </a:r>
            <a:r>
              <a:rPr lang="en-US" sz="4400" dirty="0"/>
              <a:t> </a:t>
            </a:r>
            <a:r>
              <a:rPr lang="en-US" sz="4400" dirty="0" err="1"/>
              <a:t>visita</a:t>
            </a:r>
            <a:r>
              <a:rPr lang="en-US" sz="4400" dirty="0"/>
              <a:t>; </a:t>
            </a:r>
            <a:r>
              <a:rPr lang="en-US" sz="4400" dirty="0" err="1"/>
              <a:t>determinando</a:t>
            </a:r>
            <a:r>
              <a:rPr lang="en-US" sz="4400" dirty="0"/>
              <a:t> </a:t>
            </a:r>
            <a:r>
              <a:rPr lang="en-US" sz="4400" dirty="0" err="1"/>
              <a:t>asi</a:t>
            </a:r>
            <a:r>
              <a:rPr lang="en-US" sz="4400" dirty="0"/>
              <a:t> el </a:t>
            </a:r>
            <a:r>
              <a:rPr lang="en-US" sz="4400" dirty="0" err="1"/>
              <a:t>éxito</a:t>
            </a:r>
            <a:r>
              <a:rPr lang="en-US" sz="4400" dirty="0"/>
              <a:t> del </a:t>
            </a:r>
            <a:r>
              <a:rPr lang="en-US" sz="4400" dirty="0" err="1"/>
              <a:t>tratamiento</a:t>
            </a:r>
            <a:r>
              <a:rPr lang="en-US" sz="4400" dirty="0"/>
              <a:t> y </a:t>
            </a:r>
            <a:r>
              <a:rPr lang="en-US" sz="4400" dirty="0" err="1"/>
              <a:t>complicaciones</a:t>
            </a:r>
            <a:r>
              <a:rPr lang="en-US" sz="4400" dirty="0"/>
              <a:t> </a:t>
            </a:r>
            <a:r>
              <a:rPr lang="en-US" sz="4400" dirty="0" err="1"/>
              <a:t>presentadas</a:t>
            </a:r>
            <a:r>
              <a:rPr lang="en-US" sz="5200" dirty="0" smtClean="0"/>
              <a:t>.</a:t>
            </a:r>
          </a:p>
          <a:p>
            <a:r>
              <a:rPr lang="en-US" sz="4400" dirty="0" smtClean="0"/>
              <a:t>Se </a:t>
            </a:r>
            <a:r>
              <a:rPr lang="en-US" sz="4400" dirty="0" err="1" smtClean="0"/>
              <a:t>realizó</a:t>
            </a:r>
            <a:r>
              <a:rPr lang="en-US" sz="4400" dirty="0" smtClean="0"/>
              <a:t> un </a:t>
            </a:r>
            <a:r>
              <a:rPr lang="en-US" sz="4400" dirty="0" err="1" smtClean="0"/>
              <a:t>análisis</a:t>
            </a:r>
            <a:r>
              <a:rPr lang="en-US" sz="4400" dirty="0" smtClean="0"/>
              <a:t> </a:t>
            </a:r>
            <a:r>
              <a:rPr lang="en-US" sz="4400" dirty="0" err="1" smtClean="0"/>
              <a:t>estadístico</a:t>
            </a:r>
            <a:r>
              <a:rPr lang="en-US" sz="4400" dirty="0" smtClean="0"/>
              <a:t> de </a:t>
            </a:r>
            <a:r>
              <a:rPr lang="en-US" sz="4400" dirty="0" err="1" smtClean="0"/>
              <a:t>correlación</a:t>
            </a:r>
            <a:r>
              <a:rPr lang="en-US" sz="4400" dirty="0" smtClean="0"/>
              <a:t> simple entre </a:t>
            </a:r>
            <a:r>
              <a:rPr lang="en-US" sz="4400" dirty="0" err="1" smtClean="0"/>
              <a:t>las</a:t>
            </a:r>
            <a:r>
              <a:rPr lang="en-US" sz="4400" dirty="0" smtClean="0"/>
              <a:t> variable </a:t>
            </a:r>
            <a:r>
              <a:rPr lang="en-US" sz="4400" dirty="0" err="1" smtClean="0"/>
              <a:t>estudiadas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18342180" y="7657494"/>
            <a:ext cx="6800020" cy="1107975"/>
          </a:xfrm>
          <a:prstGeom prst="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4" tIns="45710" rIns="91424" bIns="4571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RESULTADOS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42180" y="9359029"/>
            <a:ext cx="13010569" cy="17327800"/>
          </a:xfrm>
          <a:prstGeom prst="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4" tIns="45710" rIns="91424" bIns="45710" rtlCol="0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5200" dirty="0" smtClean="0"/>
              <a:t>40 </a:t>
            </a:r>
            <a:r>
              <a:rPr lang="en-US" sz="5200" dirty="0" err="1" smtClean="0"/>
              <a:t>pacientes</a:t>
            </a:r>
            <a:endParaRPr lang="en-US" sz="5200" dirty="0"/>
          </a:p>
          <a:p>
            <a:pPr marL="685800" indent="-685800">
              <a:buFont typeface="Arial"/>
              <a:buChar char="•"/>
            </a:pPr>
            <a:r>
              <a:rPr lang="en-US" sz="5200" dirty="0" smtClean="0"/>
              <a:t>54 pies </a:t>
            </a:r>
            <a:r>
              <a:rPr lang="en-US" sz="5200" dirty="0" err="1" smtClean="0"/>
              <a:t>afectados</a:t>
            </a:r>
            <a:r>
              <a:rPr lang="en-US" sz="5200" dirty="0" smtClean="0"/>
              <a:t> </a:t>
            </a:r>
          </a:p>
          <a:p>
            <a:pPr marL="685800" indent="-685800">
              <a:buFont typeface="Arial"/>
              <a:buChar char="•"/>
            </a:pPr>
            <a:endParaRPr lang="en-US" sz="5200" dirty="0"/>
          </a:p>
          <a:p>
            <a:pPr marL="685800" indent="-685800">
              <a:buFont typeface="Arial"/>
              <a:buChar char="•"/>
            </a:pPr>
            <a:endParaRPr lang="en-US" sz="5200" dirty="0" smtClean="0"/>
          </a:p>
          <a:p>
            <a:pPr marL="685800" indent="-685800">
              <a:buFont typeface="Arial"/>
              <a:buChar char="•"/>
            </a:pPr>
            <a:endParaRPr lang="en-US" sz="5200" dirty="0"/>
          </a:p>
          <a:p>
            <a:pPr marL="685800" indent="-685800">
              <a:buFont typeface="Arial"/>
              <a:buChar char="•"/>
            </a:pPr>
            <a:endParaRPr lang="en-US" sz="5200" dirty="0" smtClean="0"/>
          </a:p>
          <a:p>
            <a:pPr marL="685800" indent="-685800">
              <a:buFont typeface="Arial"/>
              <a:buChar char="•"/>
            </a:pPr>
            <a:endParaRPr lang="en-US" sz="5200" dirty="0"/>
          </a:p>
          <a:p>
            <a:pPr marL="685800" indent="-685800">
              <a:buFont typeface="Arial"/>
              <a:buChar char="•"/>
            </a:pPr>
            <a:endParaRPr lang="en-US" sz="5200" dirty="0" smtClean="0"/>
          </a:p>
          <a:p>
            <a:pPr marL="685800" indent="-685800">
              <a:buFont typeface="Arial"/>
              <a:buChar char="•"/>
            </a:pPr>
            <a:endParaRPr lang="en-US" sz="5200" dirty="0"/>
          </a:p>
          <a:p>
            <a:endParaRPr lang="en-US" sz="5200" dirty="0" smtClean="0"/>
          </a:p>
          <a:p>
            <a:pPr marL="685800" indent="-685800">
              <a:buFont typeface="Arial"/>
              <a:buChar char="•"/>
            </a:pPr>
            <a:endParaRPr lang="en-US" sz="4000" dirty="0" smtClean="0"/>
          </a:p>
          <a:p>
            <a:pPr marL="685800" indent="-685800">
              <a:buFont typeface="Arial"/>
              <a:buChar char="•"/>
            </a:pPr>
            <a:endParaRPr lang="en-US" sz="4000" dirty="0"/>
          </a:p>
          <a:p>
            <a:pPr marL="685800" indent="-685800">
              <a:buFont typeface="Arial"/>
              <a:buChar char="•"/>
            </a:pPr>
            <a:endParaRPr lang="en-US" sz="4000" dirty="0" smtClean="0"/>
          </a:p>
          <a:p>
            <a:pPr marL="685800" indent="-685800">
              <a:buFont typeface="Arial"/>
              <a:buChar char="•"/>
            </a:pPr>
            <a:r>
              <a:rPr lang="en-US" sz="4000" dirty="0" smtClean="0"/>
              <a:t>9% </a:t>
            </a:r>
            <a:r>
              <a:rPr lang="en-US" sz="4000" dirty="0"/>
              <a:t>de los pies </a:t>
            </a:r>
            <a:r>
              <a:rPr lang="en-US" sz="4000" dirty="0" err="1"/>
              <a:t>presentaron</a:t>
            </a:r>
            <a:r>
              <a:rPr lang="en-US" sz="4000" dirty="0"/>
              <a:t> </a:t>
            </a:r>
            <a:r>
              <a:rPr lang="en-US" sz="4000" dirty="0" err="1" smtClean="0"/>
              <a:t>recidivas</a:t>
            </a:r>
            <a:r>
              <a:rPr lang="en-US" sz="4000" dirty="0" smtClean="0"/>
              <a:t>,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    </a:t>
            </a:r>
            <a:r>
              <a:rPr lang="en-US" sz="4000" dirty="0" err="1" smtClean="0"/>
              <a:t>siendo</a:t>
            </a:r>
            <a:r>
              <a:rPr lang="en-US" sz="4000" dirty="0" smtClean="0"/>
              <a:t> un total de 5 pies con </a:t>
            </a:r>
            <a:r>
              <a:rPr lang="en-US" sz="4000" dirty="0" err="1" smtClean="0"/>
              <a:t>recurrencia</a:t>
            </a:r>
            <a:r>
              <a:rPr lang="en-US" sz="4000" dirty="0" smtClean="0"/>
              <a:t> 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    de </a:t>
            </a:r>
            <a:r>
              <a:rPr lang="en-US" sz="4000" dirty="0" err="1" smtClean="0"/>
              <a:t>deformidad</a:t>
            </a:r>
            <a:r>
              <a:rPr lang="en-US" sz="4000" dirty="0" smtClean="0"/>
              <a:t>, </a:t>
            </a:r>
            <a:r>
              <a:rPr lang="en-US" sz="4000" dirty="0" err="1" smtClean="0"/>
              <a:t>todos</a:t>
            </a:r>
            <a:r>
              <a:rPr lang="en-US" sz="4000" dirty="0" smtClean="0"/>
              <a:t> </a:t>
            </a:r>
            <a:r>
              <a:rPr lang="en-US" sz="4000" dirty="0" err="1" smtClean="0"/>
              <a:t>tratados</a:t>
            </a:r>
            <a:r>
              <a:rPr lang="en-US" sz="4000" dirty="0" smtClean="0"/>
              <a:t> con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    </a:t>
            </a:r>
            <a:r>
              <a:rPr lang="en-US" sz="4000" dirty="0" err="1" smtClean="0"/>
              <a:t>recolocación</a:t>
            </a:r>
            <a:r>
              <a:rPr lang="en-US" sz="4000" dirty="0" smtClean="0"/>
              <a:t> de </a:t>
            </a:r>
            <a:r>
              <a:rPr lang="en-US" sz="4000" dirty="0" err="1" smtClean="0"/>
              <a:t>yesos</a:t>
            </a:r>
            <a:r>
              <a:rPr lang="en-US" sz="4000" dirty="0" smtClean="0"/>
              <a:t>.</a:t>
            </a:r>
          </a:p>
          <a:p>
            <a:endParaRPr lang="en-US" sz="4000" dirty="0" smtClean="0"/>
          </a:p>
          <a:p>
            <a:pPr marL="685800" indent="-685800">
              <a:buFont typeface="Arial"/>
              <a:buChar char="•"/>
            </a:pPr>
            <a:r>
              <a:rPr lang="en-US" sz="4000" dirty="0" smtClean="0"/>
              <a:t> </a:t>
            </a:r>
            <a:r>
              <a:rPr lang="en-US" sz="4000" dirty="0"/>
              <a:t>Las </a:t>
            </a:r>
            <a:r>
              <a:rPr lang="en-US" sz="4000" dirty="0" err="1"/>
              <a:t>complicaciones</a:t>
            </a:r>
            <a:r>
              <a:rPr lang="en-US" sz="4000" dirty="0"/>
              <a:t> </a:t>
            </a:r>
            <a:r>
              <a:rPr lang="en-US" sz="4000" dirty="0" err="1"/>
              <a:t>reportadas</a:t>
            </a:r>
            <a:r>
              <a:rPr lang="en-US" sz="4000" dirty="0"/>
              <a:t> </a:t>
            </a:r>
            <a:r>
              <a:rPr lang="en-US" sz="4000" dirty="0" err="1" smtClean="0"/>
              <a:t>fueron</a:t>
            </a:r>
            <a:endParaRPr lang="en-US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   </a:t>
            </a:r>
            <a:r>
              <a:rPr lang="en-US" sz="4000" dirty="0"/>
              <a:t>del </a:t>
            </a:r>
            <a:r>
              <a:rPr lang="en-US" sz="4000" dirty="0" smtClean="0"/>
              <a:t>11% con un total de 6 pies, </a:t>
            </a:r>
            <a:r>
              <a:rPr lang="en-US" sz="4000" dirty="0" err="1" smtClean="0"/>
              <a:t>todas</a:t>
            </a:r>
            <a:endParaRPr lang="en-US" sz="4000" dirty="0" smtClean="0"/>
          </a:p>
          <a:p>
            <a:r>
              <a:rPr lang="en-US" sz="4000" dirty="0" smtClean="0"/>
              <a:t>       </a:t>
            </a:r>
            <a:r>
              <a:rPr lang="en-US" sz="4000" dirty="0" err="1" smtClean="0"/>
              <a:t>fueron</a:t>
            </a:r>
            <a:r>
              <a:rPr lang="en-US" sz="4000" dirty="0" smtClean="0"/>
              <a:t> </a:t>
            </a:r>
            <a:r>
              <a:rPr lang="en-US" sz="4000" dirty="0" err="1" smtClean="0"/>
              <a:t>menores</a:t>
            </a:r>
            <a:r>
              <a:rPr lang="en-US" sz="4000" dirty="0" smtClean="0"/>
              <a:t>, </a:t>
            </a:r>
            <a:r>
              <a:rPr lang="en-US" sz="4000" dirty="0" err="1" smtClean="0"/>
              <a:t>las</a:t>
            </a:r>
            <a:r>
              <a:rPr lang="en-US" sz="4000" dirty="0" smtClean="0"/>
              <a:t> </a:t>
            </a:r>
            <a:r>
              <a:rPr lang="en-US" sz="4000" dirty="0" err="1" smtClean="0"/>
              <a:t>cuales</a:t>
            </a:r>
            <a:r>
              <a:rPr lang="en-US" sz="4000" dirty="0" smtClean="0"/>
              <a:t> no </a:t>
            </a:r>
          </a:p>
          <a:p>
            <a:r>
              <a:rPr lang="en-US" sz="4000" dirty="0" smtClean="0"/>
              <a:t>       </a:t>
            </a:r>
            <a:r>
              <a:rPr lang="en-US" sz="4000" dirty="0" err="1" smtClean="0"/>
              <a:t>requirieron</a:t>
            </a:r>
            <a:r>
              <a:rPr lang="en-US" sz="4000" dirty="0" smtClean="0"/>
              <a:t> </a:t>
            </a:r>
            <a:r>
              <a:rPr lang="en-US" sz="4000" dirty="0" err="1" smtClean="0"/>
              <a:t>intervención</a:t>
            </a:r>
            <a:r>
              <a:rPr lang="en-US" sz="4000" dirty="0" smtClean="0"/>
              <a:t> </a:t>
            </a:r>
            <a:r>
              <a:rPr lang="en-US" sz="4000" dirty="0" err="1" smtClean="0"/>
              <a:t>quirúrgica</a:t>
            </a:r>
            <a:r>
              <a:rPr lang="en-US" sz="4000" dirty="0" smtClean="0"/>
              <a:t>.</a:t>
            </a:r>
          </a:p>
          <a:p>
            <a:endParaRPr lang="en-US" sz="4000" dirty="0"/>
          </a:p>
          <a:p>
            <a:r>
              <a:rPr lang="en-US" sz="4000" dirty="0" smtClean="0"/>
              <a:t>Se </a:t>
            </a:r>
            <a:r>
              <a:rPr lang="en-US" sz="4000" dirty="0" err="1" smtClean="0"/>
              <a:t>realizó</a:t>
            </a:r>
            <a:r>
              <a:rPr lang="en-US" sz="4000" dirty="0" smtClean="0"/>
              <a:t> </a:t>
            </a:r>
            <a:r>
              <a:rPr lang="en-US" sz="4000" dirty="0" err="1" smtClean="0"/>
              <a:t>anlális</a:t>
            </a:r>
            <a:r>
              <a:rPr lang="en-US" sz="4000" dirty="0" smtClean="0"/>
              <a:t> </a:t>
            </a:r>
            <a:r>
              <a:rPr lang="en-US" sz="4000" dirty="0" err="1" smtClean="0"/>
              <a:t>estadístico</a:t>
            </a:r>
            <a:r>
              <a:rPr lang="en-US" sz="4000" dirty="0" smtClean="0"/>
              <a:t> de </a:t>
            </a:r>
            <a:r>
              <a:rPr lang="en-US" sz="4000" dirty="0" err="1" smtClean="0"/>
              <a:t>correlación</a:t>
            </a:r>
            <a:r>
              <a:rPr lang="en-US" sz="4000" dirty="0" smtClean="0"/>
              <a:t> simple entre </a:t>
            </a:r>
            <a:r>
              <a:rPr lang="en-US" sz="4000" dirty="0" err="1" smtClean="0"/>
              <a:t>las</a:t>
            </a:r>
            <a:r>
              <a:rPr lang="en-US" sz="4000" dirty="0" smtClean="0"/>
              <a:t> variables </a:t>
            </a:r>
            <a:r>
              <a:rPr lang="en-US" sz="4000" dirty="0" err="1" smtClean="0"/>
              <a:t>estudiadas</a:t>
            </a:r>
            <a:r>
              <a:rPr lang="en-US" sz="4000" dirty="0" smtClean="0"/>
              <a:t> sin </a:t>
            </a:r>
            <a:r>
              <a:rPr lang="en-US" sz="4000" dirty="0" err="1" smtClean="0"/>
              <a:t>encontrar</a:t>
            </a:r>
            <a:r>
              <a:rPr lang="en-US" sz="4000" dirty="0" smtClean="0"/>
              <a:t> </a:t>
            </a:r>
            <a:r>
              <a:rPr lang="en-US" sz="4000" dirty="0" err="1" smtClean="0"/>
              <a:t>relación</a:t>
            </a:r>
            <a:r>
              <a:rPr lang="en-US" sz="4000" dirty="0" smtClean="0"/>
              <a:t> entre </a:t>
            </a:r>
            <a:r>
              <a:rPr lang="en-US" sz="4000" dirty="0" err="1" smtClean="0"/>
              <a:t>las</a:t>
            </a:r>
            <a:r>
              <a:rPr lang="en-US" sz="4000" dirty="0" smtClean="0"/>
              <a:t> </a:t>
            </a:r>
            <a:r>
              <a:rPr lang="en-US" sz="4000" dirty="0" err="1" smtClean="0"/>
              <a:t>mismas</a:t>
            </a:r>
            <a:r>
              <a:rPr lang="en-US" sz="4000" dirty="0" smtClean="0"/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42180" y="27115708"/>
            <a:ext cx="6800020" cy="1107975"/>
          </a:xfrm>
          <a:prstGeom prst="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4" tIns="45710" rIns="91424" bIns="4571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DISCUSIÓN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309193" y="28576816"/>
            <a:ext cx="12499306" cy="4154963"/>
          </a:xfrm>
          <a:prstGeom prst="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4" tIns="45710" rIns="91424" bIns="45710" rtlCol="0">
            <a:spAutoFit/>
          </a:bodyPr>
          <a:lstStyle/>
          <a:p>
            <a:r>
              <a:rPr lang="en-US" sz="4400" dirty="0"/>
              <a:t>El PEVAC </a:t>
            </a:r>
            <a:r>
              <a:rPr lang="en-US" sz="4400" dirty="0" err="1"/>
              <a:t>tiene</a:t>
            </a:r>
            <a:r>
              <a:rPr lang="en-US" sz="4400" dirty="0"/>
              <a:t> </a:t>
            </a:r>
            <a:r>
              <a:rPr lang="en-US" sz="4400" dirty="0" err="1"/>
              <a:t>una</a:t>
            </a:r>
            <a:r>
              <a:rPr lang="en-US" sz="4400" dirty="0"/>
              <a:t> </a:t>
            </a:r>
            <a:r>
              <a:rPr lang="en-US" sz="4400" dirty="0" err="1"/>
              <a:t>incidencia</a:t>
            </a:r>
            <a:r>
              <a:rPr lang="en-US" sz="4400" dirty="0"/>
              <a:t> variable </a:t>
            </a:r>
            <a:r>
              <a:rPr lang="en-US" sz="4400" dirty="0" err="1"/>
              <a:t>desde</a:t>
            </a:r>
            <a:r>
              <a:rPr lang="en-US" sz="4400" dirty="0"/>
              <a:t> 0.5 a 7/1000. La </a:t>
            </a:r>
            <a:r>
              <a:rPr lang="en-US" sz="4400" dirty="0" err="1"/>
              <a:t>teoría</a:t>
            </a:r>
            <a:r>
              <a:rPr lang="en-US" sz="4400" dirty="0"/>
              <a:t> </a:t>
            </a:r>
            <a:r>
              <a:rPr lang="en-US" sz="4400" dirty="0" err="1"/>
              <a:t>acerca</a:t>
            </a:r>
            <a:r>
              <a:rPr lang="en-US" sz="4400" dirty="0"/>
              <a:t> de la </a:t>
            </a:r>
            <a:r>
              <a:rPr lang="en-US" sz="4400" dirty="0" err="1"/>
              <a:t>patogénesis</a:t>
            </a:r>
            <a:r>
              <a:rPr lang="en-US" sz="4400" dirty="0"/>
              <a:t> del PEVAC </a:t>
            </a:r>
            <a:r>
              <a:rPr lang="en-US" sz="4400" dirty="0" err="1"/>
              <a:t>es</a:t>
            </a:r>
            <a:r>
              <a:rPr lang="en-US" sz="4400" dirty="0"/>
              <a:t> </a:t>
            </a:r>
            <a:r>
              <a:rPr lang="en-US" sz="4400" dirty="0" err="1"/>
              <a:t>que</a:t>
            </a:r>
            <a:r>
              <a:rPr lang="en-US" sz="4400" dirty="0"/>
              <a:t> </a:t>
            </a:r>
            <a:r>
              <a:rPr lang="en-US" sz="4400" dirty="0" err="1"/>
              <a:t>presenta</a:t>
            </a:r>
            <a:r>
              <a:rPr lang="en-US" sz="4400" dirty="0"/>
              <a:t> un </a:t>
            </a:r>
            <a:r>
              <a:rPr lang="en-US" sz="4400" dirty="0" err="1"/>
              <a:t>componente</a:t>
            </a:r>
            <a:r>
              <a:rPr lang="en-US" sz="4400" dirty="0"/>
              <a:t> </a:t>
            </a:r>
            <a:r>
              <a:rPr lang="en-US" sz="4400" dirty="0" err="1"/>
              <a:t>genético</a:t>
            </a:r>
            <a:r>
              <a:rPr lang="en-US" sz="4400" dirty="0"/>
              <a:t> y </a:t>
            </a:r>
            <a:r>
              <a:rPr lang="en-US" sz="4400" dirty="0" err="1"/>
              <a:t>ambiental</a:t>
            </a:r>
            <a:r>
              <a:rPr lang="en-US" sz="4400" dirty="0"/>
              <a:t>. El </a:t>
            </a:r>
            <a:r>
              <a:rPr lang="en-US" sz="4400" dirty="0" err="1"/>
              <a:t>método</a:t>
            </a:r>
            <a:r>
              <a:rPr lang="en-US" sz="4400" dirty="0"/>
              <a:t> de </a:t>
            </a:r>
            <a:r>
              <a:rPr lang="en-US" sz="4400" dirty="0" err="1"/>
              <a:t>Ponseti</a:t>
            </a:r>
            <a:r>
              <a:rPr lang="en-US" sz="4400" dirty="0"/>
              <a:t> </a:t>
            </a:r>
            <a:r>
              <a:rPr lang="en-US" sz="4400" dirty="0" err="1"/>
              <a:t>reporta</a:t>
            </a:r>
            <a:r>
              <a:rPr lang="en-US" sz="4400" dirty="0"/>
              <a:t> un 90% de </a:t>
            </a:r>
            <a:r>
              <a:rPr lang="en-US" sz="4400" dirty="0" err="1"/>
              <a:t>éxito</a:t>
            </a:r>
            <a:r>
              <a:rPr lang="en-US" sz="4400" dirty="0"/>
              <a:t> en el </a:t>
            </a:r>
            <a:r>
              <a:rPr lang="en-US" sz="4400" dirty="0" err="1"/>
              <a:t>tratamiento</a:t>
            </a:r>
            <a:r>
              <a:rPr lang="en-US" sz="4400" dirty="0"/>
              <a:t>, con un 80% de </a:t>
            </a:r>
            <a:r>
              <a:rPr lang="en-US" sz="4400" dirty="0" err="1"/>
              <a:t>recidivas</a:t>
            </a:r>
            <a:r>
              <a:rPr lang="en-US" sz="4400" dirty="0"/>
              <a:t> </a:t>
            </a:r>
            <a:r>
              <a:rPr lang="en-US" sz="4400" dirty="0" err="1"/>
              <a:t>si</a:t>
            </a:r>
            <a:r>
              <a:rPr lang="en-US" sz="4400" dirty="0"/>
              <a:t> no se </a:t>
            </a:r>
            <a:r>
              <a:rPr lang="en-US" sz="4400" dirty="0" err="1"/>
              <a:t>lleva</a:t>
            </a:r>
            <a:r>
              <a:rPr lang="en-US" sz="4400" dirty="0"/>
              <a:t> </a:t>
            </a:r>
            <a:r>
              <a:rPr lang="en-US" sz="4400" dirty="0" err="1"/>
              <a:t>adecuadamente</a:t>
            </a:r>
            <a:r>
              <a:rPr lang="en-US" sz="4400" dirty="0"/>
              <a:t> el </a:t>
            </a:r>
            <a:r>
              <a:rPr lang="en-US" sz="4400" dirty="0" err="1"/>
              <a:t>método</a:t>
            </a:r>
            <a:r>
              <a:rPr lang="en-US" sz="4400" dirty="0"/>
              <a:t> 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342180" y="33149686"/>
            <a:ext cx="6800020" cy="1107975"/>
          </a:xfrm>
          <a:prstGeom prst="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4" tIns="45710" rIns="91424" bIns="4571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CONCLUSIÓN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96828" y="34579547"/>
            <a:ext cx="13467767" cy="8217613"/>
          </a:xfrm>
          <a:prstGeom prst="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4" tIns="45710" rIns="91424" bIns="45710" rtlCol="0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4400" dirty="0" smtClean="0"/>
              <a:t>En el 91% de los pies </a:t>
            </a:r>
            <a:r>
              <a:rPr lang="en-US" sz="4400" dirty="0" err="1" smtClean="0"/>
              <a:t>tratados</a:t>
            </a:r>
            <a:r>
              <a:rPr lang="en-US" sz="4400" dirty="0" smtClean="0"/>
              <a:t> con el </a:t>
            </a:r>
            <a:r>
              <a:rPr lang="en-US" sz="4400" dirty="0" err="1" smtClean="0"/>
              <a:t>método</a:t>
            </a:r>
            <a:r>
              <a:rPr lang="en-US" sz="4400" dirty="0" smtClean="0"/>
              <a:t> de </a:t>
            </a:r>
            <a:r>
              <a:rPr lang="en-US" sz="4400" dirty="0" err="1"/>
              <a:t>P</a:t>
            </a:r>
            <a:r>
              <a:rPr lang="en-US" sz="4400" dirty="0" err="1" smtClean="0"/>
              <a:t>onseti</a:t>
            </a:r>
            <a:r>
              <a:rPr lang="en-US" sz="4400" dirty="0" smtClean="0"/>
              <a:t> se </a:t>
            </a:r>
            <a:r>
              <a:rPr lang="en-US" sz="4400" dirty="0" err="1" smtClean="0"/>
              <a:t>pudo</a:t>
            </a:r>
            <a:r>
              <a:rPr lang="en-US" sz="4400" dirty="0" smtClean="0"/>
              <a:t> </a:t>
            </a:r>
            <a:r>
              <a:rPr lang="en-US" sz="4400" dirty="0" err="1" smtClean="0"/>
              <a:t>obtener</a:t>
            </a:r>
            <a:r>
              <a:rPr lang="en-US" sz="4400" dirty="0" smtClean="0"/>
              <a:t> pies </a:t>
            </a:r>
            <a:r>
              <a:rPr lang="en-US" sz="4400" dirty="0" err="1" smtClean="0"/>
              <a:t>plantígrados</a:t>
            </a:r>
            <a:r>
              <a:rPr lang="en-US" sz="4400" dirty="0"/>
              <a:t>,</a:t>
            </a:r>
            <a:r>
              <a:rPr lang="en-US" sz="4400" dirty="0" smtClean="0"/>
              <a:t> </a:t>
            </a:r>
            <a:r>
              <a:rPr lang="en-US" sz="4400" dirty="0" err="1" smtClean="0"/>
              <a:t>flexibles</a:t>
            </a:r>
            <a:r>
              <a:rPr lang="en-US" sz="4400" dirty="0"/>
              <a:t> </a:t>
            </a:r>
            <a:r>
              <a:rPr lang="en-US" sz="4400" dirty="0" smtClean="0"/>
              <a:t>y no </a:t>
            </a:r>
            <a:r>
              <a:rPr lang="en-US" sz="4400" dirty="0" err="1" smtClean="0"/>
              <a:t>dolorosos</a:t>
            </a:r>
            <a:r>
              <a:rPr lang="en-US" sz="4400" dirty="0" smtClean="0"/>
              <a:t> </a:t>
            </a:r>
            <a:r>
              <a:rPr lang="en-US" sz="4400" dirty="0" err="1" smtClean="0"/>
              <a:t>obteniendo</a:t>
            </a:r>
            <a:r>
              <a:rPr lang="en-US" sz="4400" dirty="0" smtClean="0"/>
              <a:t> </a:t>
            </a:r>
            <a:r>
              <a:rPr lang="en-US" sz="4400" dirty="0" err="1" smtClean="0"/>
              <a:t>excelentes</a:t>
            </a:r>
            <a:r>
              <a:rPr lang="en-US" sz="4400" dirty="0" smtClean="0"/>
              <a:t> </a:t>
            </a:r>
            <a:r>
              <a:rPr lang="en-US" sz="4400" dirty="0" err="1" smtClean="0"/>
              <a:t>resultados</a:t>
            </a:r>
            <a:r>
              <a:rPr lang="en-US" sz="4400" dirty="0" smtClean="0"/>
              <a:t>. </a:t>
            </a:r>
          </a:p>
          <a:p>
            <a:pPr marL="685800" indent="-685800">
              <a:buFont typeface="Arial"/>
              <a:buChar char="•"/>
            </a:pPr>
            <a:r>
              <a:rPr lang="en-US" sz="4400" dirty="0" smtClean="0"/>
              <a:t>Los 5 pies con </a:t>
            </a:r>
            <a:r>
              <a:rPr lang="en-US" sz="4400" dirty="0" err="1" smtClean="0"/>
              <a:t>recidivas</a:t>
            </a:r>
            <a:r>
              <a:rPr lang="en-US" sz="4400" dirty="0" smtClean="0"/>
              <a:t> </a:t>
            </a:r>
            <a:r>
              <a:rPr lang="en-US" sz="4400" dirty="0" err="1" smtClean="0"/>
              <a:t>requirieron</a:t>
            </a:r>
            <a:r>
              <a:rPr lang="en-US" sz="4400" dirty="0" smtClean="0"/>
              <a:t> </a:t>
            </a:r>
            <a:r>
              <a:rPr lang="en-US" sz="4400" dirty="0" err="1" smtClean="0"/>
              <a:t>recolocación</a:t>
            </a:r>
            <a:r>
              <a:rPr lang="en-US" sz="4400" dirty="0" smtClean="0"/>
              <a:t> de </a:t>
            </a:r>
            <a:r>
              <a:rPr lang="en-US" sz="4400" dirty="0" err="1" smtClean="0"/>
              <a:t>yesos</a:t>
            </a:r>
            <a:r>
              <a:rPr lang="en-US" sz="4400" dirty="0" smtClean="0"/>
              <a:t> y </a:t>
            </a:r>
            <a:r>
              <a:rPr lang="en-US" sz="4400" dirty="0" err="1" smtClean="0"/>
              <a:t>revisión</a:t>
            </a:r>
            <a:r>
              <a:rPr lang="en-US" sz="4400" smtClean="0"/>
              <a:t> de tenotomía</a:t>
            </a:r>
            <a:r>
              <a:rPr lang="en-US" sz="4400" dirty="0" smtClean="0"/>
              <a:t> </a:t>
            </a:r>
            <a:r>
              <a:rPr lang="en-US" sz="4400" dirty="0" err="1" smtClean="0"/>
              <a:t>Aquiles</a:t>
            </a:r>
            <a:r>
              <a:rPr lang="en-US" sz="4400" dirty="0" smtClean="0"/>
              <a:t>, </a:t>
            </a:r>
            <a:r>
              <a:rPr lang="en-US" sz="4400" dirty="0" err="1" smtClean="0"/>
              <a:t>obteniendo</a:t>
            </a:r>
            <a:r>
              <a:rPr lang="en-US" sz="4400" dirty="0" smtClean="0"/>
              <a:t> </a:t>
            </a:r>
            <a:r>
              <a:rPr lang="en-US" sz="4400" dirty="0" err="1" smtClean="0"/>
              <a:t>resultados</a:t>
            </a:r>
            <a:r>
              <a:rPr lang="en-US" sz="4400" dirty="0" smtClean="0"/>
              <a:t> </a:t>
            </a:r>
            <a:r>
              <a:rPr lang="en-US" sz="4400" dirty="0" err="1" smtClean="0"/>
              <a:t>satisfactorios</a:t>
            </a:r>
            <a:r>
              <a:rPr lang="en-US" sz="4400" dirty="0" smtClean="0"/>
              <a:t> en 3/5 pies, el </a:t>
            </a:r>
            <a:r>
              <a:rPr lang="en-US" sz="4400" dirty="0" err="1" smtClean="0"/>
              <a:t>resto</a:t>
            </a:r>
            <a:r>
              <a:rPr lang="en-US" sz="4400" dirty="0" smtClean="0"/>
              <a:t> 2/5 </a:t>
            </a:r>
            <a:r>
              <a:rPr lang="en-US" sz="4400" dirty="0" err="1" smtClean="0"/>
              <a:t>requirió</a:t>
            </a:r>
            <a:r>
              <a:rPr lang="en-US" sz="4400" dirty="0" smtClean="0"/>
              <a:t> LPM </a:t>
            </a:r>
            <a:r>
              <a:rPr lang="en-US" sz="4400" dirty="0" err="1" smtClean="0"/>
              <a:t>para</a:t>
            </a:r>
            <a:r>
              <a:rPr lang="en-US" sz="4400" dirty="0" smtClean="0"/>
              <a:t> </a:t>
            </a:r>
            <a:r>
              <a:rPr lang="en-US" sz="4400" dirty="0" err="1" smtClean="0"/>
              <a:t>correción</a:t>
            </a:r>
            <a:r>
              <a:rPr lang="en-US" sz="4400" dirty="0" smtClean="0"/>
              <a:t> de </a:t>
            </a:r>
            <a:r>
              <a:rPr lang="en-US" sz="4400" dirty="0" err="1" smtClean="0"/>
              <a:t>deformidad</a:t>
            </a:r>
            <a:r>
              <a:rPr lang="en-US" sz="4400" dirty="0" smtClean="0"/>
              <a:t>.</a:t>
            </a:r>
          </a:p>
          <a:p>
            <a:pPr marL="685800" indent="-685800">
              <a:buFont typeface="Arial"/>
              <a:buChar char="•"/>
            </a:pPr>
            <a:r>
              <a:rPr lang="en-US" sz="4400" dirty="0" err="1" smtClean="0"/>
              <a:t>Sólo</a:t>
            </a:r>
            <a:r>
              <a:rPr lang="en-US" sz="4400" dirty="0" smtClean="0"/>
              <a:t> 11% de los pies </a:t>
            </a:r>
            <a:r>
              <a:rPr lang="en-US" sz="4400" dirty="0" err="1" smtClean="0"/>
              <a:t>tratados</a:t>
            </a:r>
            <a:r>
              <a:rPr lang="en-US" sz="4400" dirty="0" smtClean="0"/>
              <a:t> </a:t>
            </a:r>
            <a:r>
              <a:rPr lang="en-US" sz="4400" dirty="0" err="1" smtClean="0"/>
              <a:t>presentaron</a:t>
            </a:r>
            <a:r>
              <a:rPr lang="en-US" sz="4400" dirty="0" smtClean="0"/>
              <a:t> </a:t>
            </a:r>
            <a:r>
              <a:rPr lang="en-US" sz="4400" dirty="0" err="1" smtClean="0"/>
              <a:t>complicaciones</a:t>
            </a:r>
            <a:r>
              <a:rPr lang="en-US" sz="4400" dirty="0" smtClean="0"/>
              <a:t> </a:t>
            </a:r>
            <a:r>
              <a:rPr lang="en-US" sz="4400" dirty="0" err="1" smtClean="0"/>
              <a:t>menores</a:t>
            </a:r>
            <a:r>
              <a:rPr lang="en-US" sz="4400" dirty="0" smtClean="0"/>
              <a:t> con </a:t>
            </a:r>
            <a:r>
              <a:rPr lang="en-US" sz="4400" dirty="0" err="1" smtClean="0"/>
              <a:t>resolución</a:t>
            </a:r>
            <a:r>
              <a:rPr lang="en-US" sz="4400" dirty="0" smtClean="0"/>
              <a:t> total del </a:t>
            </a:r>
            <a:r>
              <a:rPr lang="en-US" sz="4400" dirty="0" err="1" smtClean="0"/>
              <a:t>problema</a:t>
            </a:r>
            <a:r>
              <a:rPr lang="en-US" sz="4400" dirty="0" smtClean="0"/>
              <a:t>.</a:t>
            </a:r>
          </a:p>
          <a:p>
            <a:pPr marL="685800" indent="-685800">
              <a:buFont typeface="Arial"/>
              <a:buChar char="•"/>
            </a:pPr>
            <a:r>
              <a:rPr lang="en-US" sz="4400" dirty="0" smtClean="0"/>
              <a:t>No se </a:t>
            </a:r>
            <a:r>
              <a:rPr lang="en-US" sz="4400" dirty="0" err="1" smtClean="0"/>
              <a:t>puede</a:t>
            </a:r>
            <a:r>
              <a:rPr lang="en-US" sz="4400" dirty="0" smtClean="0"/>
              <a:t> </a:t>
            </a:r>
            <a:r>
              <a:rPr lang="en-US" sz="4400" dirty="0" err="1" smtClean="0"/>
              <a:t>hacer</a:t>
            </a:r>
            <a:r>
              <a:rPr lang="en-US" sz="4400" dirty="0" smtClean="0"/>
              <a:t> </a:t>
            </a:r>
            <a:r>
              <a:rPr lang="en-US" sz="4400" dirty="0" err="1" smtClean="0"/>
              <a:t>correlación</a:t>
            </a:r>
            <a:r>
              <a:rPr lang="en-US" sz="4400" dirty="0" smtClean="0"/>
              <a:t> entre variables </a:t>
            </a:r>
            <a:r>
              <a:rPr lang="en-US" sz="4400" dirty="0" err="1" smtClean="0"/>
              <a:t>para</a:t>
            </a:r>
            <a:r>
              <a:rPr lang="en-US" sz="4400" dirty="0" smtClean="0"/>
              <a:t> </a:t>
            </a:r>
            <a:r>
              <a:rPr lang="en-US" sz="4400" dirty="0" err="1" smtClean="0"/>
              <a:t>pronosticar</a:t>
            </a:r>
            <a:r>
              <a:rPr lang="en-US" sz="4400" dirty="0" smtClean="0"/>
              <a:t> </a:t>
            </a:r>
            <a:r>
              <a:rPr lang="en-US" sz="4400" dirty="0" err="1" smtClean="0"/>
              <a:t>resultados</a:t>
            </a:r>
            <a:r>
              <a:rPr lang="en-US" sz="4400" dirty="0" smtClean="0"/>
              <a:t> finales.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629049" y="9359029"/>
            <a:ext cx="14328762" cy="7478970"/>
          </a:xfrm>
          <a:prstGeom prst="rect">
            <a:avLst/>
          </a:prstGeom>
          <a:solidFill>
            <a:srgbClr val="FFFFFF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El PEVAC se </a:t>
            </a:r>
            <a:r>
              <a:rPr lang="en-US" sz="4800" dirty="0" err="1" smtClean="0"/>
              <a:t>considera</a:t>
            </a:r>
            <a:r>
              <a:rPr lang="en-US" sz="4800" dirty="0" smtClean="0"/>
              <a:t> </a:t>
            </a:r>
            <a:r>
              <a:rPr lang="en-US" sz="4800" dirty="0" err="1" smtClean="0"/>
              <a:t>una</a:t>
            </a:r>
            <a:r>
              <a:rPr lang="en-US" sz="4800" dirty="0" smtClean="0"/>
              <a:t> </a:t>
            </a:r>
            <a:r>
              <a:rPr lang="en-US" sz="4800" dirty="0" err="1" smtClean="0"/>
              <a:t>displasia</a:t>
            </a:r>
            <a:r>
              <a:rPr lang="en-US" sz="4800" dirty="0" smtClean="0"/>
              <a:t> local  de </a:t>
            </a:r>
            <a:r>
              <a:rPr lang="en-US" sz="4800" dirty="0" err="1" smtClean="0"/>
              <a:t>todos</a:t>
            </a:r>
            <a:r>
              <a:rPr lang="en-US" sz="4800" dirty="0" smtClean="0"/>
              <a:t> los </a:t>
            </a:r>
            <a:r>
              <a:rPr lang="en-US" sz="4800" dirty="0" err="1" smtClean="0"/>
              <a:t>tejidos</a:t>
            </a:r>
            <a:r>
              <a:rPr lang="en-US" sz="4800" dirty="0" smtClean="0"/>
              <a:t> de la </a:t>
            </a:r>
            <a:r>
              <a:rPr lang="en-US" sz="4800" dirty="0" err="1" smtClean="0"/>
              <a:t>extremidad</a:t>
            </a:r>
            <a:r>
              <a:rPr lang="en-US" sz="4800" dirty="0" smtClean="0"/>
              <a:t> </a:t>
            </a:r>
            <a:r>
              <a:rPr lang="en-US" sz="4800" dirty="0" err="1" smtClean="0"/>
              <a:t>afectada</a:t>
            </a:r>
            <a:r>
              <a:rPr lang="en-US" sz="4800" dirty="0" smtClean="0"/>
              <a:t> </a:t>
            </a:r>
            <a:r>
              <a:rPr lang="en-US" sz="4800" dirty="0" err="1" smtClean="0"/>
              <a:t>debajo</a:t>
            </a:r>
            <a:r>
              <a:rPr lang="en-US" sz="4800" dirty="0" smtClean="0"/>
              <a:t> de la </a:t>
            </a:r>
            <a:r>
              <a:rPr lang="en-US" sz="4800" dirty="0" err="1" smtClean="0"/>
              <a:t>rodilla</a:t>
            </a:r>
            <a:r>
              <a:rPr lang="en-US" sz="4800" dirty="0"/>
              <a:t>;</a:t>
            </a:r>
            <a:r>
              <a:rPr lang="en-US" sz="4800" dirty="0" smtClean="0"/>
              <a:t> </a:t>
            </a:r>
            <a:r>
              <a:rPr lang="en-US" sz="4800" dirty="0" err="1" smtClean="0"/>
              <a:t>es</a:t>
            </a:r>
            <a:r>
              <a:rPr lang="en-US" sz="4800" dirty="0" smtClean="0"/>
              <a:t> un </a:t>
            </a:r>
            <a:r>
              <a:rPr lang="en-US" sz="4800" dirty="0" err="1" smtClean="0"/>
              <a:t>defecto</a:t>
            </a:r>
            <a:r>
              <a:rPr lang="en-US" sz="4800" dirty="0" smtClean="0"/>
              <a:t> del </a:t>
            </a:r>
            <a:r>
              <a:rPr lang="en-US" sz="4800" dirty="0" err="1" smtClean="0"/>
              <a:t>desarrollo</a:t>
            </a:r>
            <a:r>
              <a:rPr lang="en-US" sz="4800" dirty="0" smtClean="0"/>
              <a:t> del pie,  no se </a:t>
            </a:r>
            <a:r>
              <a:rPr lang="en-US" sz="4800" dirty="0" err="1" smtClean="0"/>
              <a:t>considera</a:t>
            </a:r>
            <a:r>
              <a:rPr lang="en-US" sz="4800" dirty="0" smtClean="0"/>
              <a:t> </a:t>
            </a:r>
            <a:r>
              <a:rPr lang="en-US" sz="4800" dirty="0" err="1" smtClean="0"/>
              <a:t>una</a:t>
            </a:r>
            <a:r>
              <a:rPr lang="en-US" sz="4800" dirty="0" smtClean="0"/>
              <a:t> </a:t>
            </a:r>
            <a:r>
              <a:rPr lang="en-US" sz="4800" dirty="0" err="1" smtClean="0"/>
              <a:t>deformidad</a:t>
            </a:r>
            <a:r>
              <a:rPr lang="en-US" sz="4800" dirty="0" smtClean="0"/>
              <a:t> </a:t>
            </a:r>
            <a:r>
              <a:rPr lang="en-US" sz="4800" dirty="0" err="1" smtClean="0"/>
              <a:t>congénita</a:t>
            </a:r>
            <a:r>
              <a:rPr lang="en-US" sz="4800" dirty="0" smtClean="0"/>
              <a:t>. El pie se </a:t>
            </a:r>
            <a:r>
              <a:rPr lang="en-US" sz="4800" dirty="0" err="1" smtClean="0"/>
              <a:t>encuentra</a:t>
            </a:r>
            <a:r>
              <a:rPr lang="en-US" sz="4800" dirty="0" smtClean="0"/>
              <a:t> con </a:t>
            </a:r>
            <a:r>
              <a:rPr lang="en-US" sz="4800" dirty="0" err="1" smtClean="0"/>
              <a:t>extrema</a:t>
            </a:r>
            <a:r>
              <a:rPr lang="en-US" sz="4800" dirty="0" smtClean="0"/>
              <a:t> </a:t>
            </a:r>
            <a:r>
              <a:rPr lang="en-US" sz="4800" dirty="0" err="1" smtClean="0"/>
              <a:t>flexión</a:t>
            </a:r>
            <a:r>
              <a:rPr lang="en-US" sz="4800" dirty="0" smtClean="0"/>
              <a:t>, </a:t>
            </a:r>
            <a:r>
              <a:rPr lang="en-US" sz="4800" dirty="0" err="1" smtClean="0"/>
              <a:t>aducción</a:t>
            </a:r>
            <a:r>
              <a:rPr lang="en-US" sz="4800" dirty="0" smtClean="0"/>
              <a:t> e </a:t>
            </a:r>
            <a:r>
              <a:rPr lang="en-US" sz="4800" dirty="0" err="1" smtClean="0"/>
              <a:t>inversión</a:t>
            </a:r>
            <a:r>
              <a:rPr lang="en-US" sz="4800" dirty="0" smtClean="0"/>
              <a:t>. </a:t>
            </a:r>
            <a:r>
              <a:rPr lang="en-US" sz="4800" dirty="0" err="1" smtClean="0"/>
              <a:t>Estas</a:t>
            </a:r>
            <a:r>
              <a:rPr lang="en-US" sz="4800" dirty="0" smtClean="0"/>
              <a:t> </a:t>
            </a:r>
            <a:r>
              <a:rPr lang="en-US" sz="4800" dirty="0" err="1" smtClean="0"/>
              <a:t>deformidades</a:t>
            </a:r>
            <a:r>
              <a:rPr lang="en-US" sz="4800" dirty="0" smtClean="0"/>
              <a:t> se </a:t>
            </a:r>
            <a:r>
              <a:rPr lang="en-US" sz="4800" dirty="0" err="1" smtClean="0"/>
              <a:t>corrigen</a:t>
            </a:r>
            <a:r>
              <a:rPr lang="en-US" sz="4800" dirty="0" smtClean="0"/>
              <a:t> </a:t>
            </a:r>
            <a:r>
              <a:rPr lang="en-US" sz="4800" dirty="0" err="1" smtClean="0"/>
              <a:t>por</a:t>
            </a:r>
            <a:r>
              <a:rPr lang="en-US" sz="4800" dirty="0" smtClean="0"/>
              <a:t> </a:t>
            </a:r>
            <a:r>
              <a:rPr lang="en-US" sz="4800" dirty="0" err="1" smtClean="0"/>
              <a:t>medio</a:t>
            </a:r>
            <a:r>
              <a:rPr lang="en-US" sz="4800" dirty="0" smtClean="0"/>
              <a:t> de </a:t>
            </a:r>
            <a:r>
              <a:rPr lang="en-US" sz="4800" dirty="0" err="1" smtClean="0"/>
              <a:t>una</a:t>
            </a:r>
            <a:r>
              <a:rPr lang="en-US" sz="4800" dirty="0" smtClean="0"/>
              <a:t> </a:t>
            </a:r>
            <a:r>
              <a:rPr lang="en-US" sz="4800" dirty="0" err="1" smtClean="0"/>
              <a:t>serie</a:t>
            </a:r>
            <a:r>
              <a:rPr lang="en-US" sz="4800" dirty="0" smtClean="0"/>
              <a:t> de </a:t>
            </a:r>
            <a:r>
              <a:rPr lang="en-US" sz="4800" dirty="0" err="1" smtClean="0"/>
              <a:t>manipulaciones</a:t>
            </a:r>
            <a:r>
              <a:rPr lang="en-US" sz="4800" dirty="0" smtClean="0"/>
              <a:t> y </a:t>
            </a:r>
            <a:r>
              <a:rPr lang="en-US" sz="4800" dirty="0" err="1" smtClean="0"/>
              <a:t>colocaciones</a:t>
            </a:r>
            <a:r>
              <a:rPr lang="en-US" sz="4800" dirty="0" smtClean="0"/>
              <a:t> de </a:t>
            </a:r>
            <a:r>
              <a:rPr lang="en-US" sz="4800" dirty="0" err="1" smtClean="0"/>
              <a:t>yeso</a:t>
            </a:r>
            <a:r>
              <a:rPr lang="en-US" sz="4800" dirty="0" smtClean="0"/>
              <a:t> </a:t>
            </a:r>
            <a:r>
              <a:rPr lang="en-US" sz="4800" dirty="0" err="1" smtClean="0"/>
              <a:t>conocido</a:t>
            </a:r>
            <a:r>
              <a:rPr lang="en-US" sz="4800" dirty="0" smtClean="0"/>
              <a:t> </a:t>
            </a:r>
            <a:r>
              <a:rPr lang="en-US" sz="4800" dirty="0" err="1" smtClean="0"/>
              <a:t>conocido</a:t>
            </a:r>
            <a:r>
              <a:rPr lang="en-US" sz="4800" dirty="0" smtClean="0"/>
              <a:t> </a:t>
            </a:r>
            <a:r>
              <a:rPr lang="en-US" sz="4800" dirty="0" err="1" smtClean="0"/>
              <a:t>como</a:t>
            </a:r>
            <a:r>
              <a:rPr lang="en-US" sz="4800" dirty="0" smtClean="0"/>
              <a:t> “</a:t>
            </a:r>
            <a:r>
              <a:rPr lang="en-US" sz="4800" dirty="0" err="1" smtClean="0"/>
              <a:t>Método</a:t>
            </a:r>
            <a:r>
              <a:rPr lang="en-US" sz="4800" dirty="0" smtClean="0"/>
              <a:t> de </a:t>
            </a:r>
            <a:r>
              <a:rPr lang="en-US" sz="4800" dirty="0" err="1" smtClean="0"/>
              <a:t>Ponseti</a:t>
            </a:r>
            <a:r>
              <a:rPr lang="en-US" sz="4800" dirty="0" smtClean="0"/>
              <a:t>”, </a:t>
            </a:r>
            <a:r>
              <a:rPr lang="en-US" sz="4800" dirty="0" err="1" smtClean="0"/>
              <a:t>desarrollado</a:t>
            </a:r>
            <a:r>
              <a:rPr lang="en-US" sz="4800" dirty="0" smtClean="0"/>
              <a:t> </a:t>
            </a:r>
            <a:r>
              <a:rPr lang="en-US" sz="4800" dirty="0" err="1" smtClean="0"/>
              <a:t>por</a:t>
            </a:r>
            <a:r>
              <a:rPr lang="en-US" sz="4800" dirty="0" smtClean="0"/>
              <a:t> el Dr. Ignacio </a:t>
            </a:r>
            <a:r>
              <a:rPr lang="en-US" sz="4800" dirty="0" err="1" smtClean="0"/>
              <a:t>Ponseti</a:t>
            </a:r>
            <a:r>
              <a:rPr lang="en-US" sz="4800" dirty="0" smtClean="0"/>
              <a:t>, los </a:t>
            </a:r>
            <a:r>
              <a:rPr lang="en-US" sz="4800" dirty="0" err="1" smtClean="0"/>
              <a:t>resultados</a:t>
            </a:r>
            <a:r>
              <a:rPr lang="en-US" sz="4800" dirty="0" smtClean="0"/>
              <a:t> a largo </a:t>
            </a:r>
            <a:r>
              <a:rPr lang="en-US" sz="4800" dirty="0" err="1" smtClean="0"/>
              <a:t>plazo</a:t>
            </a:r>
            <a:r>
              <a:rPr lang="en-US" sz="4800" dirty="0" smtClean="0"/>
              <a:t> son pies </a:t>
            </a:r>
            <a:r>
              <a:rPr lang="en-US" sz="4800" dirty="0" err="1" smtClean="0"/>
              <a:t>flexibles</a:t>
            </a:r>
            <a:r>
              <a:rPr lang="en-US" sz="4800" dirty="0" smtClean="0"/>
              <a:t> y no </a:t>
            </a:r>
            <a:r>
              <a:rPr lang="en-US" sz="4800" dirty="0" err="1" smtClean="0"/>
              <a:t>dolorosos</a:t>
            </a:r>
            <a:r>
              <a:rPr lang="en-US" sz="4800" dirty="0" smtClean="0"/>
              <a:t> en el 90% de los </a:t>
            </a:r>
            <a:r>
              <a:rPr lang="en-US" sz="4800" dirty="0" err="1" smtClean="0"/>
              <a:t>pacientes</a:t>
            </a:r>
            <a:r>
              <a:rPr lang="en-US" sz="4800" dirty="0" smtClean="0"/>
              <a:t> </a:t>
            </a:r>
            <a:r>
              <a:rPr lang="en-US" sz="4800" dirty="0" err="1" smtClean="0"/>
              <a:t>tratados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8778793" y="11750274"/>
            <a:ext cx="5093363" cy="1938992"/>
          </a:xfrm>
          <a:prstGeom prst="rect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Distribución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de </a:t>
            </a:r>
            <a:r>
              <a:rPr lang="en-US" sz="4000" dirty="0" err="1" smtClean="0">
                <a:solidFill>
                  <a:schemeClr val="tx1"/>
                </a:solidFill>
              </a:rPr>
              <a:t>género</a:t>
            </a:r>
            <a:r>
              <a:rPr lang="en-US" sz="4000" dirty="0" smtClean="0">
                <a:solidFill>
                  <a:schemeClr val="tx1"/>
                </a:solidFill>
              </a:rPr>
              <a:t>: 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33 </a:t>
            </a:r>
            <a:r>
              <a:rPr lang="en-US" sz="4000" dirty="0" err="1">
                <a:solidFill>
                  <a:schemeClr val="tx1"/>
                </a:solidFill>
              </a:rPr>
              <a:t>masculinos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7 </a:t>
            </a:r>
            <a:r>
              <a:rPr lang="en-US" sz="4000" dirty="0" err="1">
                <a:solidFill>
                  <a:schemeClr val="tx1"/>
                </a:solidFill>
              </a:rPr>
              <a:t>femeninos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45959" y="10509231"/>
            <a:ext cx="6589309" cy="3170099"/>
          </a:xfrm>
          <a:prstGeom prst="rect">
            <a:avLst/>
          </a:prstGeom>
          <a:solidFill>
            <a:schemeClr val="accent4">
              <a:alpha val="4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</a:rPr>
              <a:t>El </a:t>
            </a:r>
            <a:r>
              <a:rPr lang="en-US" sz="4000" dirty="0" err="1">
                <a:solidFill>
                  <a:srgbClr val="000000"/>
                </a:solidFill>
              </a:rPr>
              <a:t>promedio</a:t>
            </a:r>
            <a:r>
              <a:rPr lang="en-US" sz="4000" dirty="0">
                <a:solidFill>
                  <a:srgbClr val="000000"/>
                </a:solidFill>
              </a:rPr>
              <a:t> de </a:t>
            </a:r>
            <a:r>
              <a:rPr lang="en-US" sz="4000" dirty="0" err="1">
                <a:solidFill>
                  <a:srgbClr val="000000"/>
                </a:solidFill>
              </a:rPr>
              <a:t>edad</a:t>
            </a:r>
            <a:r>
              <a:rPr lang="en-US" sz="4000" dirty="0">
                <a:solidFill>
                  <a:srgbClr val="000000"/>
                </a:solidFill>
              </a:rPr>
              <a:t> al </a:t>
            </a:r>
            <a:r>
              <a:rPr lang="en-US" sz="4000" dirty="0" err="1">
                <a:solidFill>
                  <a:srgbClr val="000000"/>
                </a:solidFill>
              </a:rPr>
              <a:t>diagnóstico</a:t>
            </a:r>
            <a:r>
              <a:rPr lang="en-US" sz="4000" dirty="0">
                <a:solidFill>
                  <a:srgbClr val="000000"/>
                </a:solidFill>
              </a:rPr>
              <a:t> e </a:t>
            </a:r>
            <a:r>
              <a:rPr lang="en-US" sz="4000" dirty="0" err="1">
                <a:solidFill>
                  <a:srgbClr val="000000"/>
                </a:solidFill>
              </a:rPr>
              <a:t>inicio</a:t>
            </a:r>
            <a:r>
              <a:rPr lang="en-US" sz="4000" dirty="0">
                <a:solidFill>
                  <a:srgbClr val="000000"/>
                </a:solidFill>
              </a:rPr>
              <a:t> de </a:t>
            </a:r>
            <a:r>
              <a:rPr lang="en-US" sz="4000" dirty="0" err="1">
                <a:solidFill>
                  <a:srgbClr val="000000"/>
                </a:solidFill>
              </a:rPr>
              <a:t>tratamiento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fue</a:t>
            </a:r>
            <a:r>
              <a:rPr lang="en-US" sz="4000" dirty="0">
                <a:solidFill>
                  <a:srgbClr val="000000"/>
                </a:solidFill>
              </a:rPr>
              <a:t> a los 8 </a:t>
            </a:r>
            <a:r>
              <a:rPr lang="en-US" sz="4000" dirty="0" err="1">
                <a:solidFill>
                  <a:srgbClr val="000000"/>
                </a:solidFill>
              </a:rPr>
              <a:t>meses</a:t>
            </a:r>
            <a:r>
              <a:rPr lang="en-US" sz="4000" dirty="0">
                <a:solidFill>
                  <a:srgbClr val="000000"/>
                </a:solidFill>
              </a:rPr>
              <a:t>, con un </a:t>
            </a:r>
            <a:r>
              <a:rPr lang="en-US" sz="4000" dirty="0" err="1">
                <a:solidFill>
                  <a:srgbClr val="000000"/>
                </a:solidFill>
              </a:rPr>
              <a:t>rango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desde</a:t>
            </a:r>
            <a:r>
              <a:rPr lang="en-US" sz="4000" dirty="0">
                <a:solidFill>
                  <a:srgbClr val="000000"/>
                </a:solidFill>
              </a:rPr>
              <a:t> los 4 </a:t>
            </a:r>
            <a:r>
              <a:rPr lang="en-US" sz="4000" dirty="0" err="1">
                <a:solidFill>
                  <a:srgbClr val="000000"/>
                </a:solidFill>
              </a:rPr>
              <a:t>días</a:t>
            </a:r>
            <a:r>
              <a:rPr lang="en-US" sz="4000" dirty="0">
                <a:solidFill>
                  <a:srgbClr val="000000"/>
                </a:solidFill>
              </a:rPr>
              <a:t> hasta los 5 </a:t>
            </a:r>
            <a:r>
              <a:rPr lang="en-US" sz="4000" dirty="0" err="1">
                <a:solidFill>
                  <a:srgbClr val="000000"/>
                </a:solidFill>
              </a:rPr>
              <a:t>años</a:t>
            </a:r>
            <a:r>
              <a:rPr lang="en-US" sz="4000" dirty="0">
                <a:solidFill>
                  <a:srgbClr val="000000"/>
                </a:solidFill>
              </a:rPr>
              <a:t> de </a:t>
            </a:r>
            <a:r>
              <a:rPr lang="en-US" sz="4000" dirty="0" err="1">
                <a:solidFill>
                  <a:srgbClr val="000000"/>
                </a:solidFill>
              </a:rPr>
              <a:t>edad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78793" y="14424480"/>
            <a:ext cx="6710316" cy="2554545"/>
          </a:xfrm>
          <a:prstGeom prst="rect">
            <a:avLst/>
          </a:prstGeom>
          <a:solidFill>
            <a:schemeClr val="accent6">
              <a:alpha val="4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</a:rPr>
              <a:t>El </a:t>
            </a:r>
            <a:r>
              <a:rPr lang="en-US" sz="4000" dirty="0" err="1">
                <a:solidFill>
                  <a:srgbClr val="000000"/>
                </a:solidFill>
              </a:rPr>
              <a:t>promedio</a:t>
            </a:r>
            <a:r>
              <a:rPr lang="en-US" sz="4000" dirty="0">
                <a:solidFill>
                  <a:srgbClr val="000000"/>
                </a:solidFill>
              </a:rPr>
              <a:t> de </a:t>
            </a:r>
            <a:r>
              <a:rPr lang="en-US" sz="4000" dirty="0" err="1">
                <a:solidFill>
                  <a:srgbClr val="000000"/>
                </a:solidFill>
              </a:rPr>
              <a:t>colocación</a:t>
            </a:r>
            <a:r>
              <a:rPr lang="en-US" sz="4000" dirty="0">
                <a:solidFill>
                  <a:srgbClr val="000000"/>
                </a:solidFill>
              </a:rPr>
              <a:t> de </a:t>
            </a:r>
            <a:r>
              <a:rPr lang="en-US" sz="4000" dirty="0" err="1">
                <a:solidFill>
                  <a:srgbClr val="000000"/>
                </a:solidFill>
              </a:rPr>
              <a:t>yesos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fue</a:t>
            </a:r>
            <a:r>
              <a:rPr lang="en-US" sz="4000" dirty="0">
                <a:solidFill>
                  <a:srgbClr val="000000"/>
                </a:solidFill>
              </a:rPr>
              <a:t> de 5, con un </a:t>
            </a:r>
            <a:r>
              <a:rPr lang="en-US" sz="4000" dirty="0" err="1">
                <a:solidFill>
                  <a:srgbClr val="000000"/>
                </a:solidFill>
              </a:rPr>
              <a:t>rango</a:t>
            </a:r>
            <a:r>
              <a:rPr lang="en-US" sz="4000" dirty="0">
                <a:solidFill>
                  <a:srgbClr val="000000"/>
                </a:solidFill>
              </a:rPr>
              <a:t> de </a:t>
            </a:r>
            <a:r>
              <a:rPr lang="en-US" sz="4000" dirty="0" err="1">
                <a:solidFill>
                  <a:srgbClr val="000000"/>
                </a:solidFill>
              </a:rPr>
              <a:t>colocación</a:t>
            </a:r>
            <a:r>
              <a:rPr lang="en-US" sz="4000" dirty="0">
                <a:solidFill>
                  <a:srgbClr val="000000"/>
                </a:solidFill>
              </a:rPr>
              <a:t> de </a:t>
            </a:r>
            <a:r>
              <a:rPr lang="en-US" sz="4000" dirty="0" err="1">
                <a:solidFill>
                  <a:srgbClr val="000000"/>
                </a:solidFill>
              </a:rPr>
              <a:t>yesos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desde</a:t>
            </a:r>
            <a:r>
              <a:rPr lang="en-US" sz="4000" dirty="0">
                <a:solidFill>
                  <a:srgbClr val="000000"/>
                </a:solidFill>
              </a:rPr>
              <a:t> 2 hasta </a:t>
            </a:r>
            <a:r>
              <a:rPr lang="en-US" sz="4000" dirty="0" smtClean="0">
                <a:solidFill>
                  <a:srgbClr val="000000"/>
                </a:solidFill>
              </a:rPr>
              <a:t>11 </a:t>
            </a:r>
            <a:r>
              <a:rPr lang="en-US" sz="4000" dirty="0" err="1" smtClean="0">
                <a:solidFill>
                  <a:srgbClr val="000000"/>
                </a:solidFill>
              </a:rPr>
              <a:t>yesos</a:t>
            </a:r>
            <a:r>
              <a:rPr lang="en-US" sz="4000" dirty="0" smtClean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43225286"/>
              </p:ext>
            </p:extLst>
          </p:nvPr>
        </p:nvGraphicFramePr>
        <p:xfrm>
          <a:off x="27967258" y="22162495"/>
          <a:ext cx="3690290" cy="267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14253239"/>
              </p:ext>
            </p:extLst>
          </p:nvPr>
        </p:nvGraphicFramePr>
        <p:xfrm>
          <a:off x="27483951" y="17743133"/>
          <a:ext cx="4111179" cy="402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88006" y="14424480"/>
            <a:ext cx="4865846" cy="1323439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000000"/>
                </a:solidFill>
              </a:rPr>
              <a:t>Se </a:t>
            </a:r>
            <a:r>
              <a:rPr lang="en-US" sz="4000" dirty="0" err="1" smtClean="0">
                <a:solidFill>
                  <a:srgbClr val="000000"/>
                </a:solidFill>
              </a:rPr>
              <a:t>realizó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tenotomía</a:t>
            </a:r>
            <a:r>
              <a:rPr lang="en-US" sz="4000" dirty="0" smtClean="0">
                <a:solidFill>
                  <a:srgbClr val="000000"/>
                </a:solidFill>
              </a:rPr>
              <a:t> en el 81% (44pies</a:t>
            </a:r>
            <a:r>
              <a:rPr lang="en-US" sz="4000" dirty="0">
                <a:solidFill>
                  <a:srgbClr val="000000"/>
                </a:solidFill>
              </a:rPr>
              <a:t>)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18425" y="16210511"/>
            <a:ext cx="4127241" cy="1938992"/>
          </a:xfrm>
          <a:prstGeom prst="rect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</a:rPr>
              <a:t>16 </a:t>
            </a:r>
            <a:r>
              <a:rPr lang="en-US" sz="4000" dirty="0" err="1" smtClean="0">
                <a:solidFill>
                  <a:srgbClr val="000000"/>
                </a:solidFill>
              </a:rPr>
              <a:t>derechos</a:t>
            </a:r>
            <a:endParaRPr lang="en-US" sz="4000" dirty="0" smtClean="0">
              <a:solidFill>
                <a:srgbClr val="000000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</a:rPr>
              <a:t>10 </a:t>
            </a:r>
            <a:r>
              <a:rPr lang="en-US" sz="4000" dirty="0" err="1" smtClean="0">
                <a:solidFill>
                  <a:srgbClr val="000000"/>
                </a:solidFill>
              </a:rPr>
              <a:t>izquierdos</a:t>
            </a:r>
            <a:endParaRPr lang="en-US" sz="4000" dirty="0" smtClean="0">
              <a:solidFill>
                <a:srgbClr val="000000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</a:rPr>
              <a:t>28 </a:t>
            </a:r>
            <a:r>
              <a:rPr lang="en-US" sz="4000" dirty="0" err="1" smtClean="0">
                <a:solidFill>
                  <a:srgbClr val="000000"/>
                </a:solidFill>
              </a:rPr>
              <a:t>bilaterales</a:t>
            </a:r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78793" y="17324329"/>
            <a:ext cx="7209213" cy="1323439"/>
          </a:xfrm>
          <a:prstGeom prst="rect">
            <a:avLst/>
          </a:prstGeom>
          <a:solidFill>
            <a:srgbClr val="EFD46A">
              <a:alpha val="45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</a:rPr>
              <a:t>Promedio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Pirani</a:t>
            </a:r>
            <a:r>
              <a:rPr lang="en-US" sz="4000" dirty="0" smtClean="0">
                <a:solidFill>
                  <a:srgbClr val="000000"/>
                </a:solidFill>
              </a:rPr>
              <a:t> Score al </a:t>
            </a:r>
            <a:r>
              <a:rPr lang="en-US" sz="4000" dirty="0" err="1" smtClean="0">
                <a:solidFill>
                  <a:srgbClr val="000000"/>
                </a:solidFill>
              </a:rPr>
              <a:t>inicio</a:t>
            </a:r>
            <a:r>
              <a:rPr lang="en-US" sz="4000" dirty="0" smtClean="0">
                <a:solidFill>
                  <a:srgbClr val="000000"/>
                </a:solidFill>
              </a:rPr>
              <a:t> de </a:t>
            </a:r>
            <a:r>
              <a:rPr lang="en-US" sz="4000" dirty="0" err="1" smtClean="0">
                <a:solidFill>
                  <a:srgbClr val="000000"/>
                </a:solidFill>
              </a:rPr>
              <a:t>tratamiento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fue</a:t>
            </a:r>
            <a:r>
              <a:rPr lang="en-US" sz="4000" dirty="0" smtClean="0">
                <a:solidFill>
                  <a:srgbClr val="000000"/>
                </a:solidFill>
              </a:rPr>
              <a:t> de 5 </a:t>
            </a:r>
            <a:r>
              <a:rPr lang="en-US" sz="4000" dirty="0" err="1" smtClean="0">
                <a:solidFill>
                  <a:srgbClr val="000000"/>
                </a:solidFill>
              </a:rPr>
              <a:t>puntos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56544" y="19715151"/>
            <a:ext cx="1966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</a:t>
            </a:r>
            <a:r>
              <a:rPr lang="en-US" sz="2400" dirty="0" err="1" smtClean="0"/>
              <a:t>Recidiva</a:t>
            </a:r>
            <a:endParaRPr lang="en-US" sz="2400" dirty="0" smtClean="0"/>
          </a:p>
          <a:p>
            <a:pPr algn="ctr"/>
            <a:r>
              <a:rPr lang="en-US" sz="2400" dirty="0" smtClean="0"/>
              <a:t>91%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8248073" y="23224320"/>
            <a:ext cx="2886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 </a:t>
            </a:r>
            <a:r>
              <a:rPr lang="en-US" sz="2400" dirty="0" err="1" smtClean="0"/>
              <a:t>Complicaciones</a:t>
            </a:r>
            <a:r>
              <a:rPr lang="en-US" sz="2400" dirty="0" smtClean="0"/>
              <a:t> 89%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8391785" y="21899794"/>
            <a:ext cx="2416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Complicaciones</a:t>
            </a:r>
            <a:r>
              <a:rPr lang="en-US" sz="2400" dirty="0" smtClean="0"/>
              <a:t> 11%</a:t>
            </a:r>
            <a:endParaRPr lang="en-US" sz="2400" dirty="0"/>
          </a:p>
        </p:txBody>
      </p:sp>
      <p:pic>
        <p:nvPicPr>
          <p:cNvPr id="6" name="Picture 5" descr="IMG_20120301_120025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1" t="13556" r="21631" b="11869"/>
          <a:stretch/>
        </p:blipFill>
        <p:spPr>
          <a:xfrm>
            <a:off x="343399" y="39260128"/>
            <a:ext cx="1924315" cy="210042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7" name="Picture 6" descr="IMG_20120216_093432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7" t="19393" r="22675" b="10602"/>
          <a:stretch/>
        </p:blipFill>
        <p:spPr>
          <a:xfrm>
            <a:off x="2306259" y="39260127"/>
            <a:ext cx="1830998" cy="210042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34" name="Picture 33" descr="IMG_20120301_120025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t="19741" r="23513" b="17871"/>
          <a:stretch/>
        </p:blipFill>
        <p:spPr>
          <a:xfrm>
            <a:off x="4445883" y="39260126"/>
            <a:ext cx="2098568" cy="2100426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35" name="Picture 34" descr="IMG_20120301_120106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15309" r="14436"/>
          <a:stretch/>
        </p:blipFill>
        <p:spPr>
          <a:xfrm>
            <a:off x="6544450" y="39260127"/>
            <a:ext cx="1900091" cy="210042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37" name="Picture 36" descr="IMG_20120315_102608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17699" r="22532" b="11335"/>
          <a:stretch/>
        </p:blipFill>
        <p:spPr>
          <a:xfrm>
            <a:off x="8937931" y="39260128"/>
            <a:ext cx="1918966" cy="210042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38" name="Picture 37" descr="IMG_20120315_102627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t="19193" r="27448" b="15715"/>
          <a:stretch/>
        </p:blipFill>
        <p:spPr>
          <a:xfrm>
            <a:off x="10856897" y="39242066"/>
            <a:ext cx="1702879" cy="2118487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39" name="Picture 38" descr="IMG_20120412_101126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1" t="8881" r="24957" b="8642"/>
          <a:stretch/>
        </p:blipFill>
        <p:spPr>
          <a:xfrm>
            <a:off x="12950742" y="39260128"/>
            <a:ext cx="2007069" cy="210042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40" name="Picture 39" descr="IMG_20120412_101139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7" r="18342" b="3742"/>
          <a:stretch/>
        </p:blipFill>
        <p:spPr>
          <a:xfrm>
            <a:off x="14957810" y="39260127"/>
            <a:ext cx="1811211" cy="2100425"/>
          </a:xfrm>
          <a:prstGeom prst="rect">
            <a:avLst/>
          </a:prstGeom>
          <a:ln>
            <a:solidFill>
              <a:srgbClr val="8EB4E3"/>
            </a:solidFill>
          </a:ln>
        </p:spPr>
      </p:pic>
    </p:spTree>
    <p:extLst>
      <p:ext uri="{BB962C8B-B14F-4D97-AF65-F5344CB8AC3E}">
        <p14:creationId xmlns:p14="http://schemas.microsoft.com/office/powerpoint/2010/main" val="366865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639</Words>
  <Application>Microsoft Macintosh PowerPoint</Application>
  <PresentationFormat>Custom</PresentationFormat>
  <Paragraphs>69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GABS</dc:creator>
  <cp:lastModifiedBy>GABS</cp:lastModifiedBy>
  <cp:revision>34</cp:revision>
  <dcterms:created xsi:type="dcterms:W3CDTF">2013-11-01T20:33:46Z</dcterms:created>
  <dcterms:modified xsi:type="dcterms:W3CDTF">2013-11-12T01:28:12Z</dcterms:modified>
</cp:coreProperties>
</file>